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94" r:id="rId1"/>
  </p:sldMasterIdLst>
  <p:notesMasterIdLst>
    <p:notesMasterId r:id="rId34"/>
  </p:notesMasterIdLst>
  <p:sldIdLst>
    <p:sldId id="256" r:id="rId2"/>
    <p:sldId id="257" r:id="rId3"/>
    <p:sldId id="260" r:id="rId4"/>
    <p:sldId id="275" r:id="rId5"/>
    <p:sldId id="258" r:id="rId6"/>
    <p:sldId id="262" r:id="rId7"/>
    <p:sldId id="264" r:id="rId8"/>
    <p:sldId id="259" r:id="rId9"/>
    <p:sldId id="266" r:id="rId10"/>
    <p:sldId id="261" r:id="rId11"/>
    <p:sldId id="278" r:id="rId12"/>
    <p:sldId id="265" r:id="rId13"/>
    <p:sldId id="267" r:id="rId14"/>
    <p:sldId id="268" r:id="rId15"/>
    <p:sldId id="269" r:id="rId16"/>
    <p:sldId id="270" r:id="rId17"/>
    <p:sldId id="263" r:id="rId18"/>
    <p:sldId id="271" r:id="rId19"/>
    <p:sldId id="272" r:id="rId20"/>
    <p:sldId id="274" r:id="rId21"/>
    <p:sldId id="276" r:id="rId22"/>
    <p:sldId id="277" r:id="rId23"/>
    <p:sldId id="273" r:id="rId24"/>
    <p:sldId id="279" r:id="rId25"/>
    <p:sldId id="280" r:id="rId26"/>
    <p:sldId id="281" r:id="rId27"/>
    <p:sldId id="282" r:id="rId28"/>
    <p:sldId id="283" r:id="rId29"/>
    <p:sldId id="284" r:id="rId30"/>
    <p:sldId id="285" r:id="rId31"/>
    <p:sldId id="286" r:id="rId32"/>
    <p:sldId id="287"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94"/>
    <p:restoredTop sz="86047"/>
  </p:normalViewPr>
  <p:slideViewPr>
    <p:cSldViewPr snapToGrid="0" snapToObjects="1">
      <p:cViewPr varScale="1">
        <p:scale>
          <a:sx n="115" d="100"/>
          <a:sy n="115" d="100"/>
        </p:scale>
        <p:origin x="72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130029-667A-1041-872B-CEEDC4A9037A}" type="datetimeFigureOut">
              <a:rPr lang="en-US" smtClean="0"/>
              <a:t>5/17/23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404BB6-F1B4-5448-A7B5-A6101B8E236F}" type="slidenum">
              <a:rPr lang="en-US" smtClean="0"/>
              <a:t>‹#›</a:t>
            </a:fld>
            <a:endParaRPr lang="en-US"/>
          </a:p>
        </p:txBody>
      </p:sp>
    </p:spTree>
    <p:extLst>
      <p:ext uri="{BB962C8B-B14F-4D97-AF65-F5344CB8AC3E}">
        <p14:creationId xmlns:p14="http://schemas.microsoft.com/office/powerpoint/2010/main" val="1325726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GitHub differentiates from other file storage services like Google Drive in that it is a tool for version control, which has a specific meaning that will hopefully be clear by the end of these slides.</a:t>
            </a:r>
          </a:p>
          <a:p>
            <a:endParaRPr lang="en-US" dirty="0"/>
          </a:p>
          <a:p>
            <a:r>
              <a:rPr lang="en-US" dirty="0"/>
              <a:t>Premium accounts are something like $8 per month, though researchers can accomplish more or less everything they’ll need with a free account.</a:t>
            </a:r>
          </a:p>
        </p:txBody>
      </p:sp>
      <p:sp>
        <p:nvSpPr>
          <p:cNvPr id="4" name="Slide Number Placeholder 3"/>
          <p:cNvSpPr>
            <a:spLocks noGrp="1"/>
          </p:cNvSpPr>
          <p:nvPr>
            <p:ph type="sldNum" sz="quarter" idx="5"/>
          </p:nvPr>
        </p:nvSpPr>
        <p:spPr/>
        <p:txBody>
          <a:bodyPr/>
          <a:lstStyle/>
          <a:p>
            <a:fld id="{90404BB6-F1B4-5448-A7B5-A6101B8E236F}" type="slidenum">
              <a:rPr lang="en-US" smtClean="0"/>
              <a:t>2</a:t>
            </a:fld>
            <a:endParaRPr lang="en-US"/>
          </a:p>
        </p:txBody>
      </p:sp>
    </p:spTree>
    <p:extLst>
      <p:ext uri="{BB962C8B-B14F-4D97-AF65-F5344CB8AC3E}">
        <p14:creationId xmlns:p14="http://schemas.microsoft.com/office/powerpoint/2010/main" val="3465795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simple! They saw </a:t>
            </a:r>
            <a:r>
              <a:rPr lang="en-US" i="1" dirty="0"/>
              <a:t>mv</a:t>
            </a:r>
            <a:r>
              <a:rPr lang="en-US" i="0" dirty="0"/>
              <a:t> and </a:t>
            </a:r>
            <a:r>
              <a:rPr lang="en-US" i="1" dirty="0"/>
              <a:t>rm</a:t>
            </a:r>
            <a:r>
              <a:rPr lang="en-US" i="0" dirty="0"/>
              <a:t> in session 1, so this should (hopefully) be familiar to them.</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11</a:t>
            </a:fld>
            <a:endParaRPr lang="en-US"/>
          </a:p>
        </p:txBody>
      </p:sp>
    </p:spTree>
    <p:extLst>
      <p:ext uri="{BB962C8B-B14F-4D97-AF65-F5344CB8AC3E}">
        <p14:creationId xmlns:p14="http://schemas.microsoft.com/office/powerpoint/2010/main" val="4043246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example, I’m working on this set of slides, so there are changes that have not yet been staged for commit. The file is already tracked by git within this repository, but I’ve updated the slides -- in fact, with this exact slide right here. The file named ~$</a:t>
            </a:r>
            <a:r>
              <a:rPr lang="en-US" dirty="0" err="1"/>
              <a:t>github.pptx</a:t>
            </a:r>
            <a:r>
              <a:rPr lang="en-US" dirty="0"/>
              <a:t> is a temporary copy created by Microsoft office to autosave changes in case the program or my computer crashes, so it shows up as untracked.</a:t>
            </a:r>
          </a:p>
          <a:p>
            <a:endParaRPr lang="en-US" dirty="0"/>
          </a:p>
          <a:p>
            <a:r>
              <a:rPr lang="en-US" dirty="0"/>
              <a:t>We’ll talk about what “on branch main” means later</a:t>
            </a:r>
          </a:p>
        </p:txBody>
      </p:sp>
      <p:sp>
        <p:nvSpPr>
          <p:cNvPr id="4" name="Slide Number Placeholder 3"/>
          <p:cNvSpPr>
            <a:spLocks noGrp="1"/>
          </p:cNvSpPr>
          <p:nvPr>
            <p:ph type="sldNum" sz="quarter" idx="5"/>
          </p:nvPr>
        </p:nvSpPr>
        <p:spPr/>
        <p:txBody>
          <a:bodyPr/>
          <a:lstStyle/>
          <a:p>
            <a:fld id="{90404BB6-F1B4-5448-A7B5-A6101B8E236F}" type="slidenum">
              <a:rPr lang="en-US" smtClean="0"/>
              <a:t>12</a:t>
            </a:fld>
            <a:endParaRPr lang="en-US"/>
          </a:p>
        </p:txBody>
      </p:sp>
    </p:spTree>
    <p:extLst>
      <p:ext uri="{BB962C8B-B14F-4D97-AF65-F5344CB8AC3E}">
        <p14:creationId xmlns:p14="http://schemas.microsoft.com/office/powerpoint/2010/main" val="2162697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example image is the .</a:t>
            </a:r>
            <a:r>
              <a:rPr lang="en-US" dirty="0" err="1"/>
              <a:t>gitignore</a:t>
            </a:r>
            <a:r>
              <a:rPr lang="en-US" dirty="0"/>
              <a:t> file for the repository that hosts all of the source material for this bootcamp – this will tell git to ignore all files that have these extensions. Important to note that files that begin with a ‘.’ are hidden from view by default on Unix systems as it denotes a file that is reserved for the system -- </a:t>
            </a:r>
          </a:p>
        </p:txBody>
      </p:sp>
      <p:sp>
        <p:nvSpPr>
          <p:cNvPr id="4" name="Slide Number Placeholder 3"/>
          <p:cNvSpPr>
            <a:spLocks noGrp="1"/>
          </p:cNvSpPr>
          <p:nvPr>
            <p:ph type="sldNum" sz="quarter" idx="5"/>
          </p:nvPr>
        </p:nvSpPr>
        <p:spPr/>
        <p:txBody>
          <a:bodyPr/>
          <a:lstStyle/>
          <a:p>
            <a:fld id="{90404BB6-F1B4-5448-A7B5-A6101B8E236F}" type="slidenum">
              <a:rPr lang="en-US" smtClean="0"/>
              <a:t>13</a:t>
            </a:fld>
            <a:endParaRPr lang="en-US"/>
          </a:p>
        </p:txBody>
      </p:sp>
    </p:spTree>
    <p:extLst>
      <p:ext uri="{BB962C8B-B14F-4D97-AF65-F5344CB8AC3E}">
        <p14:creationId xmlns:p14="http://schemas.microsoft.com/office/powerpoint/2010/main" val="671090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practice, </a:t>
            </a:r>
            <a:r>
              <a:rPr lang="en-US" i="1" dirty="0"/>
              <a:t>git add </a:t>
            </a:r>
            <a:r>
              <a:rPr lang="en-US" i="0" dirty="0"/>
              <a:t>is necessary because </a:t>
            </a:r>
            <a:r>
              <a:rPr lang="en-US" i="1" dirty="0"/>
              <a:t>git</a:t>
            </a:r>
            <a:r>
              <a:rPr lang="en-US" i="0" dirty="0"/>
              <a:t> does not assume that </a:t>
            </a:r>
            <a:r>
              <a:rPr lang="en-US" i="1" dirty="0"/>
              <a:t>every file with changes</a:t>
            </a:r>
            <a:r>
              <a:rPr lang="en-US" i="0" dirty="0"/>
              <a:t> is going to go into the next commit. It lets you specify which ones will go into which commits, so if you’ve got many files with changes, you can upload them to the remote repository with multiple commits if it makes sense to do so.</a:t>
            </a:r>
            <a:endParaRPr lang="en-US" dirty="0"/>
          </a:p>
          <a:p>
            <a:endParaRPr lang="en-US" dirty="0"/>
          </a:p>
          <a:p>
            <a:r>
              <a:rPr lang="en-US" dirty="0"/>
              <a:t>In the example, I’ve went ahead and ran “git add </a:t>
            </a:r>
            <a:r>
              <a:rPr lang="en-US" dirty="0" err="1"/>
              <a:t>github.pptx</a:t>
            </a:r>
            <a:r>
              <a:rPr lang="en-US" dirty="0"/>
              <a:t>” to tell git to include this </a:t>
            </a:r>
            <a:r>
              <a:rPr lang="en-US" dirty="0" err="1"/>
              <a:t>powerpoint</a:t>
            </a:r>
            <a:r>
              <a:rPr lang="en-US" dirty="0"/>
              <a:t> file in the next commit. Then I run “git status” and now it says that these changes are to be committed. It also shows that there are now some image files that I added to these previous slides – they’re showing up now that I’ve been adding images to the repository to create this set of slides.</a:t>
            </a:r>
          </a:p>
        </p:txBody>
      </p:sp>
      <p:sp>
        <p:nvSpPr>
          <p:cNvPr id="4" name="Slide Number Placeholder 3"/>
          <p:cNvSpPr>
            <a:spLocks noGrp="1"/>
          </p:cNvSpPr>
          <p:nvPr>
            <p:ph type="sldNum" sz="quarter" idx="5"/>
          </p:nvPr>
        </p:nvSpPr>
        <p:spPr/>
        <p:txBody>
          <a:bodyPr/>
          <a:lstStyle/>
          <a:p>
            <a:fld id="{90404BB6-F1B4-5448-A7B5-A6101B8E236F}" type="slidenum">
              <a:rPr lang="en-US" smtClean="0"/>
              <a:t>14</a:t>
            </a:fld>
            <a:endParaRPr lang="en-US"/>
          </a:p>
        </p:txBody>
      </p:sp>
    </p:spTree>
    <p:extLst>
      <p:ext uri="{BB962C8B-B14F-4D97-AF65-F5344CB8AC3E}">
        <p14:creationId xmlns:p14="http://schemas.microsoft.com/office/powerpoint/2010/main" val="10562343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principle, the message should be a descriptive statement about the changes. In practice, some messages are much less informative than others, especially if the repository is one’s own personal code. In these cases, you’ll see messages like “end of day commit” or “progress on &lt;something&gt;”</a:t>
            </a:r>
          </a:p>
        </p:txBody>
      </p:sp>
      <p:sp>
        <p:nvSpPr>
          <p:cNvPr id="4" name="Slide Number Placeholder 3"/>
          <p:cNvSpPr>
            <a:spLocks noGrp="1"/>
          </p:cNvSpPr>
          <p:nvPr>
            <p:ph type="sldNum" sz="quarter" idx="5"/>
          </p:nvPr>
        </p:nvSpPr>
        <p:spPr/>
        <p:txBody>
          <a:bodyPr/>
          <a:lstStyle/>
          <a:p>
            <a:fld id="{90404BB6-F1B4-5448-A7B5-A6101B8E236F}" type="slidenum">
              <a:rPr lang="en-US" smtClean="0"/>
              <a:t>15</a:t>
            </a:fld>
            <a:endParaRPr lang="en-US"/>
          </a:p>
        </p:txBody>
      </p:sp>
    </p:spTree>
    <p:extLst>
      <p:ext uri="{BB962C8B-B14F-4D97-AF65-F5344CB8AC3E}">
        <p14:creationId xmlns:p14="http://schemas.microsoft.com/office/powerpoint/2010/main" val="41864643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we’ll talk about branching in a few slides</a:t>
            </a:r>
          </a:p>
        </p:txBody>
      </p:sp>
      <p:sp>
        <p:nvSpPr>
          <p:cNvPr id="4" name="Slide Number Placeholder 3"/>
          <p:cNvSpPr>
            <a:spLocks noGrp="1"/>
          </p:cNvSpPr>
          <p:nvPr>
            <p:ph type="sldNum" sz="quarter" idx="5"/>
          </p:nvPr>
        </p:nvSpPr>
        <p:spPr/>
        <p:txBody>
          <a:bodyPr/>
          <a:lstStyle/>
          <a:p>
            <a:fld id="{90404BB6-F1B4-5448-A7B5-A6101B8E236F}" type="slidenum">
              <a:rPr lang="en-US" smtClean="0"/>
              <a:t>16</a:t>
            </a:fld>
            <a:endParaRPr lang="en-US"/>
          </a:p>
        </p:txBody>
      </p:sp>
    </p:spTree>
    <p:extLst>
      <p:ext uri="{BB962C8B-B14F-4D97-AF65-F5344CB8AC3E}">
        <p14:creationId xmlns:p14="http://schemas.microsoft.com/office/powerpoint/2010/main" val="3381610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Joke slide: use this as a point to break for questions about what’s been covered so far</a:t>
            </a:r>
          </a:p>
          <a:p>
            <a:endParaRPr lang="en-US" dirty="0"/>
          </a:p>
          <a:p>
            <a:r>
              <a:rPr lang="en-US" dirty="0"/>
              <a:t>For the uninitiated: the reference is to the game Dark Souls and other titles from </a:t>
            </a:r>
            <a:r>
              <a:rPr lang="en-US" dirty="0" err="1"/>
              <a:t>FromSoftware</a:t>
            </a:r>
            <a:r>
              <a:rPr lang="en-US" dirty="0"/>
              <a:t>, known for their difficulty that cannot be adjusted to accommodate the </a:t>
            </a:r>
            <a:r>
              <a:rPr lang="en-US" dirty="0" err="1"/>
              <a:t>noobz</a:t>
            </a:r>
            <a:r>
              <a:rPr lang="en-US" dirty="0"/>
              <a:t>.</a:t>
            </a:r>
          </a:p>
        </p:txBody>
      </p:sp>
      <p:sp>
        <p:nvSpPr>
          <p:cNvPr id="4" name="Slide Number Placeholder 3"/>
          <p:cNvSpPr>
            <a:spLocks noGrp="1"/>
          </p:cNvSpPr>
          <p:nvPr>
            <p:ph type="sldNum" sz="quarter" idx="5"/>
          </p:nvPr>
        </p:nvSpPr>
        <p:spPr/>
        <p:txBody>
          <a:bodyPr/>
          <a:lstStyle/>
          <a:p>
            <a:fld id="{90404BB6-F1B4-5448-A7B5-A6101B8E236F}" type="slidenum">
              <a:rPr lang="en-US" smtClean="0"/>
              <a:t>17</a:t>
            </a:fld>
            <a:endParaRPr lang="en-US"/>
          </a:p>
        </p:txBody>
      </p:sp>
    </p:spTree>
    <p:extLst>
      <p:ext uri="{BB962C8B-B14F-4D97-AF65-F5344CB8AC3E}">
        <p14:creationId xmlns:p14="http://schemas.microsoft.com/office/powerpoint/2010/main" val="12044502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utility of branching lies in the ability to switch between different “states” of the code base, so that in-progress work on one feature doesn’t interfere with the development of another feature. This is more important for software development, but can be useful in research as well.</a:t>
            </a:r>
          </a:p>
          <a:p>
            <a:endParaRPr lang="en-US" dirty="0"/>
          </a:p>
          <a:p>
            <a:r>
              <a:rPr lang="en-US" dirty="0"/>
              <a:t>The bullet point clarifies the point from before that the current state of the file is the sum of all commits on that file to say that only commits on the current branch apply. The second point will be made more clear on the next slide. Good point to state is that nearly all images on google when you search “</a:t>
            </a:r>
            <a:r>
              <a:rPr lang="en-US" dirty="0" err="1"/>
              <a:t>github</a:t>
            </a:r>
            <a:r>
              <a:rPr lang="en-US" dirty="0"/>
              <a:t> branches” use terminology from software development (e.g., feature, development, bug fix).</a:t>
            </a:r>
          </a:p>
        </p:txBody>
      </p:sp>
      <p:sp>
        <p:nvSpPr>
          <p:cNvPr id="4" name="Slide Number Placeholder 3"/>
          <p:cNvSpPr>
            <a:spLocks noGrp="1"/>
          </p:cNvSpPr>
          <p:nvPr>
            <p:ph type="sldNum" sz="quarter" idx="5"/>
          </p:nvPr>
        </p:nvSpPr>
        <p:spPr/>
        <p:txBody>
          <a:bodyPr/>
          <a:lstStyle/>
          <a:p>
            <a:fld id="{90404BB6-F1B4-5448-A7B5-A6101B8E236F}" type="slidenum">
              <a:rPr lang="en-US" smtClean="0"/>
              <a:t>18</a:t>
            </a:fld>
            <a:endParaRPr lang="en-US"/>
          </a:p>
        </p:txBody>
      </p:sp>
    </p:spTree>
    <p:extLst>
      <p:ext uri="{BB962C8B-B14F-4D97-AF65-F5344CB8AC3E}">
        <p14:creationId xmlns:p14="http://schemas.microsoft.com/office/powerpoint/2010/main" val="16675402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example, I’m in the root level directory of VICE, the open-source galactic chemical evolution python package that I maintain. There is a base development branch with several branches off of it on which different features are being implemented. There is a main branch, from which releases are packaged and version tagged. There are branches for recently released versions so that the code base can be easily reverted to one of them. There is also a patch branch – the most recent release is 1.3.0, and a patch is in the works, which will soon become version 1.3.1.</a:t>
            </a:r>
          </a:p>
        </p:txBody>
      </p:sp>
      <p:sp>
        <p:nvSpPr>
          <p:cNvPr id="4" name="Slide Number Placeholder 3"/>
          <p:cNvSpPr>
            <a:spLocks noGrp="1"/>
          </p:cNvSpPr>
          <p:nvPr>
            <p:ph type="sldNum" sz="quarter" idx="5"/>
          </p:nvPr>
        </p:nvSpPr>
        <p:spPr/>
        <p:txBody>
          <a:bodyPr/>
          <a:lstStyle/>
          <a:p>
            <a:fld id="{90404BB6-F1B4-5448-A7B5-A6101B8E236F}" type="slidenum">
              <a:rPr lang="en-US" smtClean="0"/>
              <a:t>19</a:t>
            </a:fld>
            <a:endParaRPr lang="en-US"/>
          </a:p>
        </p:txBody>
      </p:sp>
    </p:spTree>
    <p:extLst>
      <p:ext uri="{BB962C8B-B14F-4D97-AF65-F5344CB8AC3E}">
        <p14:creationId xmlns:p14="http://schemas.microsoft.com/office/powerpoint/2010/main" val="1272945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Generally, you will have to commit changes you’ve made on one branch before switching branches if the changes are in a file that is tracked by </a:t>
            </a:r>
            <a:r>
              <a:rPr lang="en-US" i="1" dirty="0"/>
              <a:t>git</a:t>
            </a:r>
            <a:r>
              <a:rPr lang="en-US" i="0" dirty="0"/>
              <a:t>. If it is an untracked file, this usually doesn’t happen.</a:t>
            </a:r>
          </a:p>
          <a:p>
            <a:endParaRPr lang="en-US" i="0" dirty="0"/>
          </a:p>
          <a:p>
            <a:r>
              <a:rPr lang="en-US" i="0" dirty="0"/>
              <a:t>Note: The “--quiet” flag in the example is simply suppressing print statements that are occur on each switch.</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20</a:t>
            </a:fld>
            <a:endParaRPr lang="en-US"/>
          </a:p>
        </p:txBody>
      </p:sp>
    </p:spTree>
    <p:extLst>
      <p:ext uri="{BB962C8B-B14F-4D97-AF65-F5344CB8AC3E}">
        <p14:creationId xmlns:p14="http://schemas.microsoft.com/office/powerpoint/2010/main" val="42876958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two categories are definitely not mutually exclusive. For software developers, note orally that the second bullet point about collaborating with others is also true of data scientists as a </a:t>
            </a:r>
            <a:r>
              <a:rPr lang="en-US" dirty="0" err="1"/>
              <a:t>segway</a:t>
            </a:r>
            <a:r>
              <a:rPr lang="en-US" dirty="0"/>
              <a:t> into the next slide.</a:t>
            </a:r>
          </a:p>
        </p:txBody>
      </p:sp>
      <p:sp>
        <p:nvSpPr>
          <p:cNvPr id="4" name="Slide Number Placeholder 3"/>
          <p:cNvSpPr>
            <a:spLocks noGrp="1"/>
          </p:cNvSpPr>
          <p:nvPr>
            <p:ph type="sldNum" sz="quarter" idx="5"/>
          </p:nvPr>
        </p:nvSpPr>
        <p:spPr/>
        <p:txBody>
          <a:bodyPr/>
          <a:lstStyle/>
          <a:p>
            <a:fld id="{90404BB6-F1B4-5448-A7B5-A6101B8E236F}" type="slidenum">
              <a:rPr lang="en-US" smtClean="0"/>
              <a:t>3</a:t>
            </a:fld>
            <a:endParaRPr lang="en-US"/>
          </a:p>
        </p:txBody>
      </p:sp>
    </p:spTree>
    <p:extLst>
      <p:ext uri="{BB962C8B-B14F-4D97-AF65-F5344CB8AC3E}">
        <p14:creationId xmlns:p14="http://schemas.microsoft.com/office/powerpoint/2010/main" val="13363449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Regardless of where you’re creating the new branch, you want to be </a:t>
            </a:r>
            <a:r>
              <a:rPr lang="en-US" i="1" dirty="0"/>
              <a:t>on the branch that you want it to start from</a:t>
            </a:r>
            <a:r>
              <a:rPr lang="en-US" i="0" dirty="0"/>
              <a:t>. So for example, a branch for developing a new feature would want to start from the development branch as opposed to the main branch.</a:t>
            </a:r>
            <a:endParaRPr lang="en-US" dirty="0"/>
          </a:p>
          <a:p>
            <a:endParaRPr lang="en-US" dirty="0"/>
          </a:p>
          <a:p>
            <a:r>
              <a:rPr lang="en-US" dirty="0"/>
              <a:t>With </a:t>
            </a:r>
            <a:r>
              <a:rPr lang="en-US" i="1" dirty="0"/>
              <a:t>--set-upstream</a:t>
            </a:r>
            <a:r>
              <a:rPr lang="en-US" dirty="0"/>
              <a:t>, you can simply </a:t>
            </a:r>
            <a:r>
              <a:rPr lang="en-US" i="1" dirty="0"/>
              <a:t>git pull </a:t>
            </a:r>
            <a:r>
              <a:rPr lang="en-US" i="0" dirty="0"/>
              <a:t>on the current branch. If you don’t include this flag though, then you’ll have to specify the branch on subsequent commits with </a:t>
            </a:r>
            <a:r>
              <a:rPr lang="en-US" i="1" dirty="0"/>
              <a:t>git pull origin &lt;</a:t>
            </a:r>
            <a:r>
              <a:rPr lang="en-US" i="1" dirty="0" err="1"/>
              <a:t>new_branch</a:t>
            </a:r>
            <a:r>
              <a:rPr lang="en-US" i="1" dirty="0"/>
              <a:t>&gt;</a:t>
            </a:r>
            <a:r>
              <a:rPr lang="en-US" i="0" dirty="0"/>
              <a:t>.</a:t>
            </a:r>
          </a:p>
          <a:p>
            <a:endParaRPr lang="en-US" i="0" dirty="0"/>
          </a:p>
          <a:p>
            <a:r>
              <a:rPr lang="en-US" i="0" dirty="0"/>
              <a:t>For the second point, simply note orally that the text box at the top says to find </a:t>
            </a:r>
            <a:r>
              <a:rPr lang="en-US" i="1" dirty="0"/>
              <a:t>or create</a:t>
            </a:r>
            <a:r>
              <a:rPr lang="en-US" i="0" dirty="0"/>
              <a:t> a branch.</a:t>
            </a:r>
          </a:p>
          <a:p>
            <a:endParaRPr lang="en-US" i="0" dirty="0"/>
          </a:p>
          <a:p>
            <a:r>
              <a:rPr lang="en-US" i="0" dirty="0"/>
              <a:t>For the third point, deleting the remote copy of the branch requires going to the repository’s webpage on GitHub, viewing the branches themselves by clicking the button next to the drop-down window, and deleting the one(s) you want to delete.</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21</a:t>
            </a:fld>
            <a:endParaRPr lang="en-US"/>
          </a:p>
        </p:txBody>
      </p:sp>
    </p:spTree>
    <p:extLst>
      <p:ext uri="{BB962C8B-B14F-4D97-AF65-F5344CB8AC3E}">
        <p14:creationId xmlns:p14="http://schemas.microsoft.com/office/powerpoint/2010/main" val="40956471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lines at the bottom will merge the branch </a:t>
            </a:r>
            <a:r>
              <a:rPr lang="en-US" i="1" dirty="0" err="1"/>
              <a:t>from_branch</a:t>
            </a:r>
            <a:r>
              <a:rPr lang="en-US" i="0" dirty="0"/>
              <a:t> into the branch </a:t>
            </a:r>
            <a:r>
              <a:rPr lang="en-US" i="1" dirty="0" err="1"/>
              <a:t>into_branch</a:t>
            </a:r>
            <a:r>
              <a:rPr lang="en-US" i="0" dirty="0"/>
              <a:t>. The downside of this is that for collaborative code bases, is that pull requests are usually where code reviews and (for commercially funded projects) project quality assurance (PQA) occurs, and local merges skip this step.</a:t>
            </a:r>
          </a:p>
          <a:p>
            <a:endParaRPr lang="en-US" i="0" dirty="0"/>
          </a:p>
          <a:p>
            <a:r>
              <a:rPr lang="en-US" i="0" dirty="0"/>
              <a:t>Doing this on GitHub’s website also makes handling merge conflicts much easier. These occur when there are changes to the two branches that you’re merging which are not compatible with one another -- in these cases, </a:t>
            </a:r>
            <a:r>
              <a:rPr lang="en-US" i="1" dirty="0"/>
              <a:t>git</a:t>
            </a:r>
            <a:r>
              <a:rPr lang="en-US" i="0" dirty="0"/>
              <a:t> cannot automatically merge the commits and a human has to manually go through and choose which branch’s version to adopt for each individual conflict.</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22</a:t>
            </a:fld>
            <a:endParaRPr lang="en-US"/>
          </a:p>
        </p:txBody>
      </p:sp>
    </p:spTree>
    <p:extLst>
      <p:ext uri="{BB962C8B-B14F-4D97-AF65-F5344CB8AC3E}">
        <p14:creationId xmlns:p14="http://schemas.microsoft.com/office/powerpoint/2010/main" val="2486223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Although GitHub is more of an expectation in the private sector, it is definitely not the case that the majority of astronomers use it. However, that does not mean that it is not useful!</a:t>
            </a:r>
          </a:p>
        </p:txBody>
      </p:sp>
      <p:sp>
        <p:nvSpPr>
          <p:cNvPr id="4" name="Slide Number Placeholder 3"/>
          <p:cNvSpPr>
            <a:spLocks noGrp="1"/>
          </p:cNvSpPr>
          <p:nvPr>
            <p:ph type="sldNum" sz="quarter" idx="5"/>
          </p:nvPr>
        </p:nvSpPr>
        <p:spPr/>
        <p:txBody>
          <a:bodyPr/>
          <a:lstStyle/>
          <a:p>
            <a:fld id="{90404BB6-F1B4-5448-A7B5-A6101B8E236F}" type="slidenum">
              <a:rPr lang="en-US" smtClean="0"/>
              <a:t>23</a:t>
            </a:fld>
            <a:endParaRPr lang="en-US"/>
          </a:p>
        </p:txBody>
      </p:sp>
    </p:spTree>
    <p:extLst>
      <p:ext uri="{BB962C8B-B14F-4D97-AF65-F5344CB8AC3E}">
        <p14:creationId xmlns:p14="http://schemas.microsoft.com/office/powerpoint/2010/main" val="15557149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and foremost, the goal of this and the next few slides is to </a:t>
            </a:r>
            <a:r>
              <a:rPr lang="en-US" i="1" dirty="0"/>
              <a:t>show them the things that can be done</a:t>
            </a:r>
            <a:r>
              <a:rPr lang="en-US" i="0" dirty="0"/>
              <a:t> with GitHub Pages rather than to </a:t>
            </a:r>
            <a:r>
              <a:rPr lang="en-US" i="1" dirty="0"/>
              <a:t>teach them how to do web development </a:t>
            </a:r>
            <a:r>
              <a:rPr lang="en-US" i="0" dirty="0"/>
              <a:t>with GitHub Pages. The latter requires some amount of prior knowledge of web development, a topic we could run an entirely different bootcamp on. GitHub does, however, make setting up a website significantly easier by allowing markdown and an ”off-the-shelf” theme as opposed to requiring HTML/CSS/JS.</a:t>
            </a:r>
          </a:p>
          <a:p>
            <a:endParaRPr lang="en-US" dirty="0"/>
          </a:p>
          <a:p>
            <a:r>
              <a:rPr lang="en-US" dirty="0"/>
              <a:t>The example is my own website, which is probably obvious to anyone doing this bootcamp.</a:t>
            </a:r>
          </a:p>
          <a:p>
            <a:endParaRPr lang="en-US" dirty="0"/>
          </a:p>
          <a:p>
            <a:r>
              <a:rPr lang="en-US" dirty="0"/>
              <a:t>Dynamic websites differ from static websites in that static websites, built in HTML, appear the same to all users and only change once the developer/maintainer changes that HTML code. A dynamic website is built live for every visitor, usually JavaScript, and can display different information to different visitors without modification to the source code.</a:t>
            </a:r>
          </a:p>
        </p:txBody>
      </p:sp>
      <p:sp>
        <p:nvSpPr>
          <p:cNvPr id="4" name="Slide Number Placeholder 3"/>
          <p:cNvSpPr>
            <a:spLocks noGrp="1"/>
          </p:cNvSpPr>
          <p:nvPr>
            <p:ph type="sldNum" sz="quarter" idx="5"/>
          </p:nvPr>
        </p:nvSpPr>
        <p:spPr/>
        <p:txBody>
          <a:bodyPr/>
          <a:lstStyle/>
          <a:p>
            <a:fld id="{90404BB6-F1B4-5448-A7B5-A6101B8E236F}" type="slidenum">
              <a:rPr lang="en-US" smtClean="0"/>
              <a:t>24</a:t>
            </a:fld>
            <a:endParaRPr lang="en-US"/>
          </a:p>
        </p:txBody>
      </p:sp>
    </p:spTree>
    <p:extLst>
      <p:ext uri="{BB962C8B-B14F-4D97-AF65-F5344CB8AC3E}">
        <p14:creationId xmlns:p14="http://schemas.microsoft.com/office/powerpoint/2010/main" val="120962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simple URL of </a:t>
            </a:r>
            <a:r>
              <a:rPr lang="en-US" i="1" dirty="0"/>
              <a:t>https://</a:t>
            </a:r>
            <a:r>
              <a:rPr lang="en-US" i="1" dirty="0" err="1"/>
              <a:t>username.github.io</a:t>
            </a:r>
            <a:r>
              <a:rPr lang="en-US" i="0" dirty="0"/>
              <a:t> requires a repository named </a:t>
            </a:r>
            <a:r>
              <a:rPr lang="en-US" i="1" dirty="0" err="1"/>
              <a:t>username.github.io</a:t>
            </a:r>
            <a:r>
              <a:rPr lang="en-US" i="0" dirty="0"/>
              <a:t>, and the </a:t>
            </a:r>
            <a:r>
              <a:rPr lang="en-US" i="0" dirty="0" err="1"/>
              <a:t>url</a:t>
            </a:r>
            <a:r>
              <a:rPr lang="en-US" i="0" dirty="0"/>
              <a:t> of the source code will always be </a:t>
            </a:r>
            <a:r>
              <a:rPr lang="en-US" i="1" dirty="0"/>
              <a:t>https://</a:t>
            </a:r>
            <a:r>
              <a:rPr lang="en-US" i="1" dirty="0" err="1"/>
              <a:t>github.com</a:t>
            </a:r>
            <a:r>
              <a:rPr lang="en-US" i="1" dirty="0"/>
              <a:t>/username/</a:t>
            </a:r>
            <a:r>
              <a:rPr lang="en-US" i="1" dirty="0" err="1"/>
              <a:t>username.github.io</a:t>
            </a:r>
            <a:r>
              <a:rPr lang="en-US" i="0" dirty="0"/>
              <a:t>.</a:t>
            </a:r>
          </a:p>
        </p:txBody>
      </p:sp>
      <p:sp>
        <p:nvSpPr>
          <p:cNvPr id="4" name="Slide Number Placeholder 3"/>
          <p:cNvSpPr>
            <a:spLocks noGrp="1"/>
          </p:cNvSpPr>
          <p:nvPr>
            <p:ph type="sldNum" sz="quarter" idx="5"/>
          </p:nvPr>
        </p:nvSpPr>
        <p:spPr/>
        <p:txBody>
          <a:bodyPr/>
          <a:lstStyle/>
          <a:p>
            <a:fld id="{90404BB6-F1B4-5448-A7B5-A6101B8E236F}" type="slidenum">
              <a:rPr lang="en-US" smtClean="0"/>
              <a:t>25</a:t>
            </a:fld>
            <a:endParaRPr lang="en-US"/>
          </a:p>
        </p:txBody>
      </p:sp>
    </p:spTree>
    <p:extLst>
      <p:ext uri="{BB962C8B-B14F-4D97-AF65-F5344CB8AC3E}">
        <p14:creationId xmlns:p14="http://schemas.microsoft.com/office/powerpoint/2010/main" val="23539442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front page of any website will taken from a file named “index” with some extension – “</a:t>
            </a:r>
            <a:r>
              <a:rPr lang="en-US" dirty="0" err="1"/>
              <a:t>index.js</a:t>
            </a:r>
            <a:r>
              <a:rPr lang="en-US" dirty="0"/>
              <a:t>,” for example, for dynamic websites.</a:t>
            </a:r>
          </a:p>
          <a:p>
            <a:endParaRPr lang="en-US" dirty="0"/>
          </a:p>
          <a:p>
            <a:r>
              <a:rPr lang="en-US" dirty="0"/>
              <a:t>HTML, CSS, and JavaScript are the standard languages of web development – we won’t be covering these topics here, but if you’re interested in picking up some of these skills, come chat and we can connect you with resources.</a:t>
            </a:r>
          </a:p>
        </p:txBody>
      </p:sp>
      <p:sp>
        <p:nvSpPr>
          <p:cNvPr id="4" name="Slide Number Placeholder 3"/>
          <p:cNvSpPr>
            <a:spLocks noGrp="1"/>
          </p:cNvSpPr>
          <p:nvPr>
            <p:ph type="sldNum" sz="quarter" idx="5"/>
          </p:nvPr>
        </p:nvSpPr>
        <p:spPr/>
        <p:txBody>
          <a:bodyPr/>
          <a:lstStyle/>
          <a:p>
            <a:fld id="{90404BB6-F1B4-5448-A7B5-A6101B8E236F}" type="slidenum">
              <a:rPr lang="en-US" smtClean="0"/>
              <a:t>26</a:t>
            </a:fld>
            <a:endParaRPr lang="en-US"/>
          </a:p>
        </p:txBody>
      </p:sp>
    </p:spTree>
    <p:extLst>
      <p:ext uri="{BB962C8B-B14F-4D97-AF65-F5344CB8AC3E}">
        <p14:creationId xmlns:p14="http://schemas.microsoft.com/office/powerpoint/2010/main" val="18059305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bottom line to emphasize – GitHub has </a:t>
            </a:r>
            <a:r>
              <a:rPr lang="en-US" i="1" dirty="0"/>
              <a:t>very</a:t>
            </a:r>
            <a:r>
              <a:rPr lang="en-US" i="0" dirty="0"/>
              <a:t> extensive documentation. References on anything you can do within their website is easily accessible with a simple google search, and there are enough people using GitHub that they are basically </a:t>
            </a:r>
            <a:r>
              <a:rPr lang="en-US" i="1" dirty="0"/>
              <a:t>always</a:t>
            </a:r>
            <a:r>
              <a:rPr lang="en-US" i="0" dirty="0"/>
              <a:t> the top result if you simply include “</a:t>
            </a:r>
            <a:r>
              <a:rPr lang="en-US" i="0" dirty="0" err="1"/>
              <a:t>github</a:t>
            </a:r>
            <a:r>
              <a:rPr lang="en-US" i="0" dirty="0"/>
              <a:t>” in the query.</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27</a:t>
            </a:fld>
            <a:endParaRPr lang="en-US"/>
          </a:p>
        </p:txBody>
      </p:sp>
    </p:spTree>
    <p:extLst>
      <p:ext uri="{BB962C8B-B14F-4D97-AF65-F5344CB8AC3E}">
        <p14:creationId xmlns:p14="http://schemas.microsoft.com/office/powerpoint/2010/main" val="15282673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my GitHub account – simply navigate to your profile, click on repositories at the top of the page, and then there’ll be a big green button in the upper right that says “new.” Click on it.</a:t>
            </a:r>
          </a:p>
        </p:txBody>
      </p:sp>
      <p:sp>
        <p:nvSpPr>
          <p:cNvPr id="4" name="Slide Number Placeholder 3"/>
          <p:cNvSpPr>
            <a:spLocks noGrp="1"/>
          </p:cNvSpPr>
          <p:nvPr>
            <p:ph type="sldNum" sz="quarter" idx="5"/>
          </p:nvPr>
        </p:nvSpPr>
        <p:spPr/>
        <p:txBody>
          <a:bodyPr/>
          <a:lstStyle/>
          <a:p>
            <a:fld id="{90404BB6-F1B4-5448-A7B5-A6101B8E236F}" type="slidenum">
              <a:rPr lang="en-US" smtClean="0"/>
              <a:t>28</a:t>
            </a:fld>
            <a:endParaRPr lang="en-US"/>
          </a:p>
        </p:txBody>
      </p:sp>
    </p:spTree>
    <p:extLst>
      <p:ext uri="{BB962C8B-B14F-4D97-AF65-F5344CB8AC3E}">
        <p14:creationId xmlns:p14="http://schemas.microsoft.com/office/powerpoint/2010/main" val="20548644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you’ll see immediately after clicking on “New” on your repositories page. If this is your first repository, just enter a name and click “create repository.”</a:t>
            </a:r>
          </a:p>
        </p:txBody>
      </p:sp>
      <p:sp>
        <p:nvSpPr>
          <p:cNvPr id="4" name="Slide Number Placeholder 3"/>
          <p:cNvSpPr>
            <a:spLocks noGrp="1"/>
          </p:cNvSpPr>
          <p:nvPr>
            <p:ph type="sldNum" sz="quarter" idx="5"/>
          </p:nvPr>
        </p:nvSpPr>
        <p:spPr/>
        <p:txBody>
          <a:bodyPr/>
          <a:lstStyle/>
          <a:p>
            <a:fld id="{90404BB6-F1B4-5448-A7B5-A6101B8E236F}" type="slidenum">
              <a:rPr lang="en-US" smtClean="0"/>
              <a:t>29</a:t>
            </a:fld>
            <a:endParaRPr lang="en-US"/>
          </a:p>
        </p:txBody>
      </p:sp>
    </p:spTree>
    <p:extLst>
      <p:ext uri="{BB962C8B-B14F-4D97-AF65-F5344CB8AC3E}">
        <p14:creationId xmlns:p14="http://schemas.microsoft.com/office/powerpoint/2010/main" val="1919941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30</a:t>
            </a:fld>
            <a:endParaRPr lang="en-US"/>
          </a:p>
        </p:txBody>
      </p:sp>
    </p:spTree>
    <p:extLst>
      <p:ext uri="{BB962C8B-B14F-4D97-AF65-F5344CB8AC3E}">
        <p14:creationId xmlns:p14="http://schemas.microsoft.com/office/powerpoint/2010/main" val="25525027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apply for industry jobs, you’re really not setting yourself apart by demonstrating knowledge of version control tools like GitHub. It’s more that you’re meeting a minimum expectation, so learn it early and get your practice in. Even within academia, GitHub is a fantastic way to manage your workflow and will make you more efficient in the long run.</a:t>
            </a:r>
          </a:p>
          <a:p>
            <a:endParaRPr lang="en-US" dirty="0"/>
          </a:p>
          <a:p>
            <a:r>
              <a:rPr lang="en-US" dirty="0"/>
              <a:t>If you haven’t used GitHub before, you’ll need to set up an account. This proceeds the same as it does for any other website, e.g., Facebook, Twitter, Netflix accounts.</a:t>
            </a:r>
          </a:p>
        </p:txBody>
      </p:sp>
      <p:sp>
        <p:nvSpPr>
          <p:cNvPr id="4" name="Slide Number Placeholder 3"/>
          <p:cNvSpPr>
            <a:spLocks noGrp="1"/>
          </p:cNvSpPr>
          <p:nvPr>
            <p:ph type="sldNum" sz="quarter" idx="5"/>
          </p:nvPr>
        </p:nvSpPr>
        <p:spPr/>
        <p:txBody>
          <a:bodyPr/>
          <a:lstStyle/>
          <a:p>
            <a:fld id="{90404BB6-F1B4-5448-A7B5-A6101B8E236F}" type="slidenum">
              <a:rPr lang="en-US" smtClean="0"/>
              <a:t>4</a:t>
            </a:fld>
            <a:endParaRPr lang="en-US"/>
          </a:p>
        </p:txBody>
      </p:sp>
    </p:spTree>
    <p:extLst>
      <p:ext uri="{BB962C8B-B14F-4D97-AF65-F5344CB8AC3E}">
        <p14:creationId xmlns:p14="http://schemas.microsoft.com/office/powerpoint/2010/main" val="24616308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recommend following the steps for creating the repository from the command line – this is the friendliest option for new users.</a:t>
            </a:r>
          </a:p>
        </p:txBody>
      </p:sp>
      <p:sp>
        <p:nvSpPr>
          <p:cNvPr id="4" name="Slide Number Placeholder 3"/>
          <p:cNvSpPr>
            <a:spLocks noGrp="1"/>
          </p:cNvSpPr>
          <p:nvPr>
            <p:ph type="sldNum" sz="quarter" idx="5"/>
          </p:nvPr>
        </p:nvSpPr>
        <p:spPr/>
        <p:txBody>
          <a:bodyPr/>
          <a:lstStyle/>
          <a:p>
            <a:fld id="{90404BB6-F1B4-5448-A7B5-A6101B8E236F}" type="slidenum">
              <a:rPr lang="en-US" smtClean="0"/>
              <a:t>31</a:t>
            </a:fld>
            <a:endParaRPr lang="en-US"/>
          </a:p>
        </p:txBody>
      </p:sp>
    </p:spTree>
    <p:extLst>
      <p:ext uri="{BB962C8B-B14F-4D97-AF65-F5344CB8AC3E}">
        <p14:creationId xmlns:p14="http://schemas.microsoft.com/office/powerpoint/2010/main" val="13243223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32</a:t>
            </a:fld>
            <a:endParaRPr lang="en-US"/>
          </a:p>
        </p:txBody>
      </p:sp>
    </p:spTree>
    <p:extLst>
      <p:ext uri="{BB962C8B-B14F-4D97-AF65-F5344CB8AC3E}">
        <p14:creationId xmlns:p14="http://schemas.microsoft.com/office/powerpoint/2010/main" val="553048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can be transitioned into by stating that understanding what a repository is is the first objective to learning how to use GitHub. Example repository shown in NumPy’s. The code that you put in your repository can be in any language, and it can serve any purpose – it can just be a few scripts that you wrote, or it can be as large as a production-level python package.</a:t>
            </a:r>
          </a:p>
        </p:txBody>
      </p:sp>
      <p:sp>
        <p:nvSpPr>
          <p:cNvPr id="4" name="Slide Number Placeholder 3"/>
          <p:cNvSpPr>
            <a:spLocks noGrp="1"/>
          </p:cNvSpPr>
          <p:nvPr>
            <p:ph type="sldNum" sz="quarter" idx="5"/>
          </p:nvPr>
        </p:nvSpPr>
        <p:spPr/>
        <p:txBody>
          <a:bodyPr/>
          <a:lstStyle/>
          <a:p>
            <a:fld id="{90404BB6-F1B4-5448-A7B5-A6101B8E236F}" type="slidenum">
              <a:rPr lang="en-US" smtClean="0"/>
              <a:t>5</a:t>
            </a:fld>
            <a:endParaRPr lang="en-US"/>
          </a:p>
        </p:txBody>
      </p:sp>
    </p:spTree>
    <p:extLst>
      <p:ext uri="{BB962C8B-B14F-4D97-AF65-F5344CB8AC3E}">
        <p14:creationId xmlns:p14="http://schemas.microsoft.com/office/powerpoint/2010/main" val="616306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Local versus remote really just differentiates between </a:t>
            </a:r>
            <a:r>
              <a:rPr lang="en-US" i="1" dirty="0"/>
              <a:t>your copy</a:t>
            </a:r>
            <a:r>
              <a:rPr lang="en-US" i="0" dirty="0"/>
              <a:t> and </a:t>
            </a:r>
            <a:r>
              <a:rPr lang="en-US" i="1" dirty="0"/>
              <a:t>GitHub’s copy</a:t>
            </a:r>
            <a:r>
              <a:rPr lang="en-US" i="0" dirty="0"/>
              <a:t> -- this slide simply introduces the terminology for the students. Note that “repo” shown in the third point is a colloquial term that people use, short for repository.</a:t>
            </a:r>
            <a:endParaRPr lang="en-US" dirty="0"/>
          </a:p>
        </p:txBody>
      </p:sp>
      <p:sp>
        <p:nvSpPr>
          <p:cNvPr id="4" name="Slide Number Placeholder 3"/>
          <p:cNvSpPr>
            <a:spLocks noGrp="1"/>
          </p:cNvSpPr>
          <p:nvPr>
            <p:ph type="sldNum" sz="quarter" idx="5"/>
          </p:nvPr>
        </p:nvSpPr>
        <p:spPr/>
        <p:txBody>
          <a:bodyPr/>
          <a:lstStyle/>
          <a:p>
            <a:fld id="{90404BB6-F1B4-5448-A7B5-A6101B8E236F}" type="slidenum">
              <a:rPr lang="en-US" smtClean="0"/>
              <a:t>6</a:t>
            </a:fld>
            <a:endParaRPr lang="en-US"/>
          </a:p>
        </p:txBody>
      </p:sp>
    </p:spTree>
    <p:extLst>
      <p:ext uri="{BB962C8B-B14F-4D97-AF65-F5344CB8AC3E}">
        <p14:creationId xmlns:p14="http://schemas.microsoft.com/office/powerpoint/2010/main" val="3476231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wait until the end to show them how to set up a repository, because it’s good practice to take a step back and help them understand the ins and outs of </a:t>
            </a:r>
            <a:r>
              <a:rPr lang="en-US" i="1" dirty="0"/>
              <a:t>git</a:t>
            </a:r>
            <a:r>
              <a:rPr lang="en-US" i="0" dirty="0"/>
              <a:t> and what’s happening behind the scenes before they try to do any of this themselves. It’s also easy anyway since GitHub’s website will walk you through it.</a:t>
            </a:r>
          </a:p>
          <a:p>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From an instructor’s perspective, we also do it for the same reason we suggest people not follow along and write the example codes out for themselves during lectures – in practice, helping people get up to speed with GitHub while a new repository is right in front of them rapidly devolves into the instructors fixing everyone’s mistakes as opposed to covering the material that is worth covering. In previous career development workshops, the issue of fixing people’s mistakes has chewed up the </a:t>
            </a:r>
            <a:r>
              <a:rPr lang="en-US" i="1" dirty="0"/>
              <a:t>entire</a:t>
            </a:r>
            <a:r>
              <a:rPr lang="en-US" i="0" dirty="0"/>
              <a:t> session.</a:t>
            </a:r>
            <a:endParaRPr lang="en-US" dirty="0"/>
          </a:p>
          <a:p>
            <a:endParaRPr lang="en-US" i="0" dirty="0"/>
          </a:p>
        </p:txBody>
      </p:sp>
      <p:sp>
        <p:nvSpPr>
          <p:cNvPr id="4" name="Slide Number Placeholder 3"/>
          <p:cNvSpPr>
            <a:spLocks noGrp="1"/>
          </p:cNvSpPr>
          <p:nvPr>
            <p:ph type="sldNum" sz="quarter" idx="5"/>
          </p:nvPr>
        </p:nvSpPr>
        <p:spPr/>
        <p:txBody>
          <a:bodyPr/>
          <a:lstStyle/>
          <a:p>
            <a:fld id="{90404BB6-F1B4-5448-A7B5-A6101B8E236F}" type="slidenum">
              <a:rPr lang="en-US" smtClean="0"/>
              <a:t>7</a:t>
            </a:fld>
            <a:endParaRPr lang="en-US"/>
          </a:p>
        </p:txBody>
      </p:sp>
    </p:spTree>
    <p:extLst>
      <p:ext uri="{BB962C8B-B14F-4D97-AF65-F5344CB8AC3E}">
        <p14:creationId xmlns:p14="http://schemas.microsoft.com/office/powerpoint/2010/main" val="35687976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example is taken from VICE, where the change is a simple modification of the logo displayed on the README. Even though the lines overlap significantly, GitHub’s algorithm is simple – it’s just a subtraction of the previous line and an addition of the new line.</a:t>
            </a:r>
          </a:p>
        </p:txBody>
      </p:sp>
      <p:sp>
        <p:nvSpPr>
          <p:cNvPr id="4" name="Slide Number Placeholder 3"/>
          <p:cNvSpPr>
            <a:spLocks noGrp="1"/>
          </p:cNvSpPr>
          <p:nvPr>
            <p:ph type="sldNum" sz="quarter" idx="5"/>
          </p:nvPr>
        </p:nvSpPr>
        <p:spPr/>
        <p:txBody>
          <a:bodyPr/>
          <a:lstStyle/>
          <a:p>
            <a:fld id="{90404BB6-F1B4-5448-A7B5-A6101B8E236F}" type="slidenum">
              <a:rPr lang="en-US" smtClean="0"/>
              <a:t>8</a:t>
            </a:fld>
            <a:endParaRPr lang="en-US"/>
          </a:p>
        </p:txBody>
      </p:sp>
    </p:spTree>
    <p:extLst>
      <p:ext uri="{BB962C8B-B14F-4D97-AF65-F5344CB8AC3E}">
        <p14:creationId xmlns:p14="http://schemas.microsoft.com/office/powerpoint/2010/main" val="31431091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least conceptually, commits in principle are simple – they’re a set of changes that you’re going to upload to the remote copy of the repository. Note that the image says at the top that this commit contains only a 1-line change to a single file, but a commit can contain as many changes as necessary to as many files as necessary. Especially when collaborating on code, it is considered good practice to make frequent commits, each of which contains changes that can be described in a short, declarative statement -- similar to the “no ifs, ands, or buts” concept that is covered in the previous slides on good coding practices.</a:t>
            </a:r>
          </a:p>
          <a:p>
            <a:endParaRPr lang="en-US" dirty="0"/>
          </a:p>
          <a:p>
            <a:r>
              <a:rPr lang="en-US" dirty="0"/>
              <a:t>The second point here can be used to state that when working on your code, you do so completely independently of GitHub – you’re using </a:t>
            </a:r>
            <a:r>
              <a:rPr lang="en-US" dirty="0" err="1"/>
              <a:t>jupyter</a:t>
            </a:r>
            <a:r>
              <a:rPr lang="en-US" dirty="0"/>
              <a:t> notebooks, text files, etc., whatever you’ve otherwise been using all along, and you’ve hit a stopping point where you’d like to now upload these changes to the remote copy of the repo.</a:t>
            </a:r>
          </a:p>
        </p:txBody>
      </p:sp>
      <p:sp>
        <p:nvSpPr>
          <p:cNvPr id="4" name="Slide Number Placeholder 3"/>
          <p:cNvSpPr>
            <a:spLocks noGrp="1"/>
          </p:cNvSpPr>
          <p:nvPr>
            <p:ph type="sldNum" sz="quarter" idx="5"/>
          </p:nvPr>
        </p:nvSpPr>
        <p:spPr/>
        <p:txBody>
          <a:bodyPr/>
          <a:lstStyle/>
          <a:p>
            <a:fld id="{90404BB6-F1B4-5448-A7B5-A6101B8E236F}" type="slidenum">
              <a:rPr lang="en-US" smtClean="0"/>
              <a:t>9</a:t>
            </a:fld>
            <a:endParaRPr lang="en-US"/>
          </a:p>
        </p:txBody>
      </p:sp>
    </p:spTree>
    <p:extLst>
      <p:ext uri="{BB962C8B-B14F-4D97-AF65-F5344CB8AC3E}">
        <p14:creationId xmlns:p14="http://schemas.microsoft.com/office/powerpoint/2010/main" val="2354574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In relation to the previous slide, </a:t>
            </a:r>
            <a:r>
              <a:rPr lang="en-US" i="1" dirty="0"/>
              <a:t>git</a:t>
            </a:r>
            <a:r>
              <a:rPr lang="en-US" i="0" dirty="0"/>
              <a:t> is the terminal application to use in order to make commits. It was originally developed in 2005 by Linus Torvalds, who also created the Linux Kernel (very famous software engineer; he has ~183k followers on GitHub as of today). It’s goal of efficiently tracking changes across </a:t>
            </a:r>
            <a:r>
              <a:rPr lang="en-US" i="1" dirty="0"/>
              <a:t>any</a:t>
            </a:r>
            <a:r>
              <a:rPr lang="en-US" i="0" dirty="0"/>
              <a:t> set of files of any type is certainly ambitious, and it has met that mandate since its inception while also doing so with impressive speed and data integrity.</a:t>
            </a:r>
          </a:p>
          <a:p>
            <a:endParaRPr lang="en-US" dirty="0"/>
          </a:p>
          <a:p>
            <a:r>
              <a:rPr lang="en-US" dirty="0"/>
              <a:t>GitHub is more widely used than GitLab and Bitbucket, at least within astronomy. If a student is already using GitLab or Bitbucket, they’re more than welcome to continue doing so, in keeping with the mantra that they should use the tools they’re most comfortable with. There are many additional commands not listed on the slide, some of which would fall under the categories of uploading and downloading, but these are the ones that are used the most, and the ones that are the most relevant to researchers and folks getting started with GitHub.</a:t>
            </a:r>
          </a:p>
        </p:txBody>
      </p:sp>
      <p:sp>
        <p:nvSpPr>
          <p:cNvPr id="4" name="Slide Number Placeholder 3"/>
          <p:cNvSpPr>
            <a:spLocks noGrp="1"/>
          </p:cNvSpPr>
          <p:nvPr>
            <p:ph type="sldNum" sz="quarter" idx="5"/>
          </p:nvPr>
        </p:nvSpPr>
        <p:spPr/>
        <p:txBody>
          <a:bodyPr/>
          <a:lstStyle/>
          <a:p>
            <a:fld id="{90404BB6-F1B4-5448-A7B5-A6101B8E236F}" type="slidenum">
              <a:rPr lang="en-US" smtClean="0"/>
              <a:t>10</a:t>
            </a:fld>
            <a:endParaRPr lang="en-US"/>
          </a:p>
        </p:txBody>
      </p:sp>
    </p:spTree>
    <p:extLst>
      <p:ext uri="{BB962C8B-B14F-4D97-AF65-F5344CB8AC3E}">
        <p14:creationId xmlns:p14="http://schemas.microsoft.com/office/powerpoint/2010/main" val="42653771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atin typeface="Times New Roman" charset="0"/>
                <a:ea typeface="Times New Roman" charset="0"/>
                <a:cs typeface="Times New Roman" charset="0"/>
              </a:defRPr>
            </a:lvl1pPr>
          </a:lstStyle>
          <a:p>
            <a:r>
              <a:rPr lang="en-US" dirty="0"/>
              <a:t>Click to edit Master title style</a:t>
            </a:r>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1673806-0BCD-1F42-BAA8-2011034B3C6A}" type="datetimeFigureOut">
              <a:rPr lang="en-US" smtClean="0"/>
              <a:t>5/17/23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E91FEF2-9535-6649-9966-C0D43DCC741C}"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1673806-0BCD-1F42-BAA8-2011034B3C6A}" type="datetimeFigureOut">
              <a:rPr lang="en-US" smtClean="0"/>
              <a:t>5/17/23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1673806-0BCD-1F42-BAA8-2011034B3C6A}" type="datetimeFigureOut">
              <a:rPr lang="en-US" smtClean="0"/>
              <a:t>5/17/23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673806-0BCD-1F42-BAA8-2011034B3C6A}" type="datetimeFigureOut">
              <a:rPr lang="en-US" smtClean="0"/>
              <a:t>5/17/23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51673806-0BCD-1F42-BAA8-2011034B3C6A}" type="datetimeFigureOut">
              <a:rPr lang="en-US" smtClean="0"/>
              <a:t>5/17/23</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673806-0BCD-1F42-BAA8-2011034B3C6A}" type="datetimeFigureOut">
              <a:rPr lang="en-US" smtClean="0"/>
              <a:t>5/17/23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673806-0BCD-1F42-BAA8-2011034B3C6A}" type="datetimeFigureOut">
              <a:rPr lang="en-US" smtClean="0"/>
              <a:t>5/17/23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1673806-0BCD-1F42-BAA8-2011034B3C6A}" type="datetimeFigureOut">
              <a:rPr lang="en-US" smtClean="0"/>
              <a:t>5/17/23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673806-0BCD-1F42-BAA8-2011034B3C6A}" type="datetimeFigureOut">
              <a:rPr lang="en-US" smtClean="0"/>
              <a:t>5/17/23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1673806-0BCD-1F42-BAA8-2011034B3C6A}" type="datetimeFigureOut">
              <a:rPr lang="en-US" smtClean="0"/>
              <a:t>5/17/23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51673806-0BCD-1F42-BAA8-2011034B3C6A}" type="datetimeFigureOut">
              <a:rPr lang="en-US" smtClean="0"/>
              <a:t>5/17/23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5/17/23</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latin typeface="Times New Roman" charset="0"/>
                <a:ea typeface="Times New Roman" charset="0"/>
                <a:cs typeface="Times New Roman" charset="0"/>
              </a:defRPr>
            </a:lvl1pPr>
          </a:lstStyle>
          <a:p>
            <a:fld id="{51673806-0BCD-1F42-BAA8-2011034B3C6A}" type="datetimeFigureOut">
              <a:rPr lang="en-US" smtClean="0"/>
              <a:pPr/>
              <a:t>5/17/23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latin typeface="Times New Roman" charset="0"/>
                <a:ea typeface="Times New Roman" charset="0"/>
                <a:cs typeface="Times New Roman" charset="0"/>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latin typeface="Times New Roman" charset="0"/>
                <a:ea typeface="Times New Roman" charset="0"/>
                <a:cs typeface="Times New Roman" charset="0"/>
              </a:defRPr>
            </a:lvl1pPr>
          </a:lstStyle>
          <a:p>
            <a:fld id="{6E91FEF2-9535-6649-9966-C0D43DCC741C}" type="slidenum">
              <a:rPr lang="en-US" smtClean="0"/>
              <a:pPr/>
              <a:t>‹#›</a:t>
            </a:fld>
            <a:endParaRPr lang="en-US" dirty="0"/>
          </a:p>
        </p:txBody>
      </p:sp>
    </p:spTree>
    <p:extLst>
      <p:ext uri="{BB962C8B-B14F-4D97-AF65-F5344CB8AC3E}">
        <p14:creationId xmlns:p14="http://schemas.microsoft.com/office/powerpoint/2010/main" val="2069047378"/>
      </p:ext>
    </p:extLst>
  </p:cSld>
  <p:clrMap bg1="dk1" tx1="lt1" bg2="dk2" tx2="lt2" accent1="accent1" accent2="accent2" accent3="accent3" accent4="accent4" accent5="accent5" accent6="accent6" hlink="hlink" folHlink="folHlink"/>
  <p:sldLayoutIdLst>
    <p:sldLayoutId id="2147484295" r:id="rId1"/>
    <p:sldLayoutId id="2147484296" r:id="rId2"/>
    <p:sldLayoutId id="2147484297" r:id="rId3"/>
    <p:sldLayoutId id="2147484298" r:id="rId4"/>
    <p:sldLayoutId id="2147484299" r:id="rId5"/>
    <p:sldLayoutId id="2147484300" r:id="rId6"/>
    <p:sldLayoutId id="2147484301" r:id="rId7"/>
    <p:sldLayoutId id="2147484302" r:id="rId8"/>
    <p:sldLayoutId id="2147484303" r:id="rId9"/>
    <p:sldLayoutId id="2147484304" r:id="rId10"/>
    <p:sldLayoutId id="2147484305" r:id="rId11"/>
    <p:sldLayoutId id="2147484306" r:id="rId12"/>
    <p:sldLayoutId id="2147484307" r:id="rId13"/>
    <p:sldLayoutId id="2147484308" r:id="rId14"/>
    <p:sldLayoutId id="2147484309" r:id="rId15"/>
    <p:sldLayoutId id="2147484310" r:id="rId16"/>
    <p:sldLayoutId id="2147484311" r:id="rId17"/>
  </p:sldLayoutIdLst>
  <p:txStyles>
    <p:titleStyle>
      <a:lvl1pPr algn="l" defTabSz="914400" rtl="0" eaLnBrk="1" latinLnBrk="0" hangingPunct="1">
        <a:lnSpc>
          <a:spcPct val="90000"/>
        </a:lnSpc>
        <a:spcBef>
          <a:spcPct val="0"/>
        </a:spcBef>
        <a:buNone/>
        <a:defRPr sz="3600" kern="1200">
          <a:solidFill>
            <a:schemeClr val="tx1"/>
          </a:solidFill>
          <a:latin typeface="Times New Roman" charset="0"/>
          <a:ea typeface="Times New Roman" charset="0"/>
          <a:cs typeface="Times New Roman"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charset="0"/>
          <a:ea typeface="Times New Roman" charset="0"/>
          <a:cs typeface="Times New Roma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charset="0"/>
          <a:ea typeface="Times New Roman" charset="0"/>
          <a:cs typeface="Times New Roman"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charset="0"/>
          <a:ea typeface="Times New Roman" charset="0"/>
          <a:cs typeface="Times New Roman"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jpe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GitHub</a:t>
            </a:r>
          </a:p>
        </p:txBody>
      </p:sp>
      <p:sp>
        <p:nvSpPr>
          <p:cNvPr id="3" name="Subtitle 2"/>
          <p:cNvSpPr>
            <a:spLocks noGrp="1"/>
          </p:cNvSpPr>
          <p:nvPr>
            <p:ph type="subTitle" idx="1"/>
          </p:nvPr>
        </p:nvSpPr>
        <p:spPr/>
        <p:txBody>
          <a:bodyPr>
            <a:normAutofit lnSpcReduction="10000"/>
          </a:bodyPr>
          <a:lstStyle/>
          <a:p>
            <a:r>
              <a:rPr lang="en-US" dirty="0"/>
              <a:t>SURP 2023 Python Bootcamp</a:t>
            </a:r>
          </a:p>
          <a:p>
            <a:r>
              <a:rPr lang="en-US" dirty="0"/>
              <a:t>Ohio State Astronomy </a:t>
            </a:r>
          </a:p>
          <a:p>
            <a:r>
              <a:rPr lang="en-US" dirty="0"/>
              <a:t>Slides by: James W. Johnson</a:t>
            </a:r>
          </a:p>
        </p:txBody>
      </p:sp>
    </p:spTree>
    <p:extLst>
      <p:ext uri="{BB962C8B-B14F-4D97-AF65-F5344CB8AC3E}">
        <p14:creationId xmlns:p14="http://schemas.microsoft.com/office/powerpoint/2010/main" val="17500275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47794-9B96-33B4-AE83-1F669EE7E60C}"/>
              </a:ext>
            </a:extLst>
          </p:cNvPr>
          <p:cNvSpPr>
            <a:spLocks noGrp="1"/>
          </p:cNvSpPr>
          <p:nvPr>
            <p:ph type="title"/>
          </p:nvPr>
        </p:nvSpPr>
        <p:spPr/>
        <p:txBody>
          <a:bodyPr/>
          <a:lstStyle/>
          <a:p>
            <a:r>
              <a:rPr lang="en-US" i="1" dirty="0"/>
              <a:t>git</a:t>
            </a:r>
            <a:r>
              <a:rPr lang="en-US" dirty="0"/>
              <a:t>: Managing Repositories</a:t>
            </a:r>
            <a:endParaRPr lang="en-US" i="1" dirty="0"/>
          </a:p>
        </p:txBody>
      </p:sp>
      <p:sp>
        <p:nvSpPr>
          <p:cNvPr id="3" name="Content Placeholder 2">
            <a:extLst>
              <a:ext uri="{FF2B5EF4-FFF2-40B4-BE49-F238E27FC236}">
                <a16:creationId xmlns:a16="http://schemas.microsoft.com/office/drawing/2014/main" id="{3E9C2BCA-5E6A-5A4F-5D4B-A118B523AD2F}"/>
              </a:ext>
            </a:extLst>
          </p:cNvPr>
          <p:cNvSpPr>
            <a:spLocks noGrp="1"/>
          </p:cNvSpPr>
          <p:nvPr>
            <p:ph idx="1"/>
          </p:nvPr>
        </p:nvSpPr>
        <p:spPr>
          <a:xfrm>
            <a:off x="680321" y="2336872"/>
            <a:ext cx="10827738" cy="4264649"/>
          </a:xfrm>
        </p:spPr>
        <p:txBody>
          <a:bodyPr>
            <a:normAutofit/>
          </a:bodyPr>
          <a:lstStyle/>
          <a:p>
            <a:pPr marL="0" indent="0">
              <a:buNone/>
            </a:pPr>
            <a:r>
              <a:rPr lang="en-US" dirty="0"/>
              <a:t>Terminal application for managing a repository, including making commits</a:t>
            </a:r>
          </a:p>
          <a:p>
            <a:pPr lvl="1"/>
            <a:r>
              <a:rPr lang="en-US" dirty="0"/>
              <a:t>Generally pre-installed</a:t>
            </a:r>
          </a:p>
          <a:p>
            <a:pPr lvl="1"/>
            <a:r>
              <a:rPr lang="en-US" dirty="0"/>
              <a:t>Uploading: </a:t>
            </a:r>
            <a:r>
              <a:rPr lang="en-US" i="1" dirty="0"/>
              <a:t>git add</a:t>
            </a:r>
            <a:r>
              <a:rPr lang="en-US" dirty="0"/>
              <a:t>, </a:t>
            </a:r>
            <a:r>
              <a:rPr lang="en-US" i="1" dirty="0"/>
              <a:t>git commit</a:t>
            </a:r>
            <a:r>
              <a:rPr lang="en-US" dirty="0"/>
              <a:t>, </a:t>
            </a:r>
            <a:r>
              <a:rPr lang="en-US" i="1" dirty="0"/>
              <a:t>git push</a:t>
            </a:r>
            <a:endParaRPr lang="en-US" dirty="0"/>
          </a:p>
          <a:p>
            <a:pPr lvl="1"/>
            <a:r>
              <a:rPr lang="en-US" dirty="0"/>
              <a:t>Downloading: </a:t>
            </a:r>
            <a:r>
              <a:rPr lang="en-US" i="1" dirty="0"/>
              <a:t>git pull</a:t>
            </a:r>
            <a:endParaRPr lang="en-US" dirty="0"/>
          </a:p>
          <a:p>
            <a:pPr marL="0" indent="0">
              <a:buNone/>
            </a:pPr>
            <a:endParaRPr lang="en-US" dirty="0"/>
          </a:p>
          <a:p>
            <a:pPr marL="0" indent="0">
              <a:buNone/>
            </a:pPr>
            <a:r>
              <a:rPr lang="en-US" i="1" dirty="0"/>
              <a:t>git --help </a:t>
            </a:r>
            <a:r>
              <a:rPr lang="en-US" dirty="0"/>
              <a:t>prints an API reference in the terminal</a:t>
            </a:r>
          </a:p>
          <a:p>
            <a:pPr marL="0" indent="0">
              <a:buNone/>
            </a:pPr>
            <a:endParaRPr lang="en-US" dirty="0"/>
          </a:p>
          <a:p>
            <a:pPr marL="0" indent="0">
              <a:buNone/>
            </a:pPr>
            <a:r>
              <a:rPr lang="en-US" i="1" dirty="0"/>
              <a:t>No </a:t>
            </a:r>
            <a:r>
              <a:rPr lang="en-US" dirty="0"/>
              <a:t>connection to GitHub as a website : </a:t>
            </a:r>
            <a:r>
              <a:rPr lang="en-US" i="1" dirty="0"/>
              <a:t>git</a:t>
            </a:r>
            <a:r>
              <a:rPr lang="en-US" dirty="0"/>
              <a:t> is an open-source version control program</a:t>
            </a:r>
          </a:p>
          <a:p>
            <a:pPr lvl="1"/>
            <a:r>
              <a:rPr lang="en-US" dirty="0"/>
              <a:t>Tracks changes in any set of computer files for projects of any size</a:t>
            </a:r>
          </a:p>
          <a:p>
            <a:pPr lvl="1"/>
            <a:r>
              <a:rPr lang="en-US" dirty="0"/>
              <a:t>Other websites built around </a:t>
            </a:r>
            <a:r>
              <a:rPr lang="en-US" i="1" dirty="0"/>
              <a:t>git</a:t>
            </a:r>
            <a:r>
              <a:rPr lang="en-US" dirty="0"/>
              <a:t>: GitLab, Bitbucket</a:t>
            </a:r>
          </a:p>
        </p:txBody>
      </p:sp>
    </p:spTree>
    <p:extLst>
      <p:ext uri="{BB962C8B-B14F-4D97-AF65-F5344CB8AC3E}">
        <p14:creationId xmlns:p14="http://schemas.microsoft.com/office/powerpoint/2010/main" val="22110242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26FE2-B0D4-F2C8-4B7B-41D2117CF3F2}"/>
              </a:ext>
            </a:extLst>
          </p:cNvPr>
          <p:cNvSpPr>
            <a:spLocks noGrp="1"/>
          </p:cNvSpPr>
          <p:nvPr>
            <p:ph type="title"/>
          </p:nvPr>
        </p:nvSpPr>
        <p:spPr/>
        <p:txBody>
          <a:bodyPr/>
          <a:lstStyle/>
          <a:p>
            <a:r>
              <a:rPr lang="en-US" i="1" dirty="0"/>
              <a:t>git mv</a:t>
            </a:r>
            <a:r>
              <a:rPr lang="en-US" dirty="0"/>
              <a:t> and </a:t>
            </a:r>
            <a:r>
              <a:rPr lang="en-US" i="1" dirty="0"/>
              <a:t>git rm</a:t>
            </a:r>
          </a:p>
        </p:txBody>
      </p:sp>
      <p:sp>
        <p:nvSpPr>
          <p:cNvPr id="3" name="Content Placeholder 2">
            <a:extLst>
              <a:ext uri="{FF2B5EF4-FFF2-40B4-BE49-F238E27FC236}">
                <a16:creationId xmlns:a16="http://schemas.microsoft.com/office/drawing/2014/main" id="{FC0E00AE-E543-4F2E-F7CA-44053979CA43}"/>
              </a:ext>
            </a:extLst>
          </p:cNvPr>
          <p:cNvSpPr>
            <a:spLocks noGrp="1"/>
          </p:cNvSpPr>
          <p:nvPr>
            <p:ph idx="1"/>
          </p:nvPr>
        </p:nvSpPr>
        <p:spPr>
          <a:xfrm>
            <a:off x="680321" y="2336872"/>
            <a:ext cx="9613861" cy="4153137"/>
          </a:xfrm>
        </p:spPr>
        <p:txBody>
          <a:bodyPr/>
          <a:lstStyle/>
          <a:p>
            <a:pPr marL="0" indent="0">
              <a:buNone/>
            </a:pPr>
            <a:r>
              <a:rPr lang="en-US" dirty="0"/>
              <a:t>Both fulfill the same functionality as </a:t>
            </a:r>
            <a:r>
              <a:rPr lang="en-US" i="1" dirty="0"/>
              <a:t>mv</a:t>
            </a:r>
            <a:r>
              <a:rPr lang="en-US" dirty="0"/>
              <a:t> and </a:t>
            </a:r>
            <a:r>
              <a:rPr lang="en-US" i="1" dirty="0"/>
              <a:t>rm</a:t>
            </a:r>
            <a:r>
              <a:rPr lang="en-US" dirty="0"/>
              <a:t> otherwise do</a:t>
            </a:r>
          </a:p>
          <a:p>
            <a:pPr marL="0" indent="0">
              <a:buNone/>
            </a:pPr>
            <a:endParaRPr lang="en-US" dirty="0"/>
          </a:p>
          <a:p>
            <a:pPr marL="0" indent="0">
              <a:buNone/>
            </a:pPr>
            <a:r>
              <a:rPr lang="en-US" i="1" dirty="0"/>
              <a:t>git mv</a:t>
            </a:r>
            <a:r>
              <a:rPr lang="en-US" dirty="0"/>
              <a:t>: rename the file</a:t>
            </a:r>
          </a:p>
          <a:p>
            <a:pPr lvl="1"/>
            <a:r>
              <a:rPr lang="en-US" dirty="0"/>
              <a:t>A bare </a:t>
            </a:r>
            <a:r>
              <a:rPr lang="en-US" i="1" dirty="0"/>
              <a:t>mv</a:t>
            </a:r>
            <a:r>
              <a:rPr lang="en-US" dirty="0"/>
              <a:t> without </a:t>
            </a:r>
            <a:r>
              <a:rPr lang="en-US" i="1" dirty="0"/>
              <a:t>git</a:t>
            </a:r>
            <a:r>
              <a:rPr lang="en-US" dirty="0"/>
              <a:t> will make the new version show up as an untracked file</a:t>
            </a:r>
          </a:p>
          <a:p>
            <a:pPr lvl="1"/>
            <a:r>
              <a:rPr lang="en-US" dirty="0"/>
              <a:t>The file takes its commit history with it</a:t>
            </a:r>
          </a:p>
          <a:p>
            <a:pPr lvl="1"/>
            <a:r>
              <a:rPr lang="en-US" dirty="0"/>
              <a:t>If you mess up, </a:t>
            </a:r>
            <a:r>
              <a:rPr lang="en-US" i="1" dirty="0"/>
              <a:t>mv</a:t>
            </a:r>
            <a:r>
              <a:rPr lang="en-US" dirty="0"/>
              <a:t> followed by </a:t>
            </a:r>
            <a:r>
              <a:rPr lang="en-US" i="1" dirty="0"/>
              <a:t>git mv</a:t>
            </a:r>
            <a:r>
              <a:rPr lang="en-US" dirty="0"/>
              <a:t> is fine</a:t>
            </a:r>
          </a:p>
          <a:p>
            <a:pPr marL="0" indent="0">
              <a:buNone/>
            </a:pPr>
            <a:endParaRPr lang="en-US" i="1" dirty="0"/>
          </a:p>
          <a:p>
            <a:pPr marL="0" indent="0">
              <a:buNone/>
            </a:pPr>
            <a:r>
              <a:rPr lang="en-US" i="1" dirty="0"/>
              <a:t>git rm</a:t>
            </a:r>
            <a:r>
              <a:rPr lang="en-US" dirty="0"/>
              <a:t>: delete the file</a:t>
            </a:r>
          </a:p>
          <a:p>
            <a:pPr lvl="1"/>
            <a:r>
              <a:rPr lang="en-US" dirty="0"/>
              <a:t>Change will be reflected when others run </a:t>
            </a:r>
            <a:r>
              <a:rPr lang="en-US" i="1" dirty="0"/>
              <a:t>git pull</a:t>
            </a:r>
            <a:endParaRPr lang="en-US" dirty="0"/>
          </a:p>
        </p:txBody>
      </p:sp>
    </p:spTree>
    <p:extLst>
      <p:ext uri="{BB962C8B-B14F-4D97-AF65-F5344CB8AC3E}">
        <p14:creationId xmlns:p14="http://schemas.microsoft.com/office/powerpoint/2010/main" val="15307283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1C40E-FB23-D465-07DB-794B5F1AD82A}"/>
              </a:ext>
            </a:extLst>
          </p:cNvPr>
          <p:cNvSpPr>
            <a:spLocks noGrp="1"/>
          </p:cNvSpPr>
          <p:nvPr>
            <p:ph type="title"/>
          </p:nvPr>
        </p:nvSpPr>
        <p:spPr/>
        <p:txBody>
          <a:bodyPr/>
          <a:lstStyle/>
          <a:p>
            <a:r>
              <a:rPr lang="en-US" i="1" dirty="0"/>
              <a:t>git status</a:t>
            </a:r>
            <a:r>
              <a:rPr lang="en-US" dirty="0"/>
              <a:t>: Which files have updates?</a:t>
            </a:r>
            <a:endParaRPr lang="en-US" i="1" dirty="0"/>
          </a:p>
        </p:txBody>
      </p:sp>
      <p:sp>
        <p:nvSpPr>
          <p:cNvPr id="3" name="Content Placeholder 2">
            <a:extLst>
              <a:ext uri="{FF2B5EF4-FFF2-40B4-BE49-F238E27FC236}">
                <a16:creationId xmlns:a16="http://schemas.microsoft.com/office/drawing/2014/main" id="{01B0C9A9-BCA7-B958-92E5-A11066A2F0D6}"/>
              </a:ext>
            </a:extLst>
          </p:cNvPr>
          <p:cNvSpPr>
            <a:spLocks noGrp="1"/>
          </p:cNvSpPr>
          <p:nvPr>
            <p:ph idx="1"/>
          </p:nvPr>
        </p:nvSpPr>
        <p:spPr>
          <a:xfrm>
            <a:off x="277284" y="2970117"/>
            <a:ext cx="5034679" cy="2594090"/>
          </a:xfrm>
        </p:spPr>
        <p:txBody>
          <a:bodyPr/>
          <a:lstStyle/>
          <a:p>
            <a:pPr marL="0" indent="0">
              <a:buNone/>
            </a:pPr>
            <a:r>
              <a:rPr lang="en-US" dirty="0"/>
              <a:t>Displays the relative paths to files that</a:t>
            </a:r>
          </a:p>
          <a:p>
            <a:pPr lvl="1"/>
            <a:r>
              <a:rPr lang="en-US" dirty="0"/>
              <a:t>are new and not yet stored within the repository (i.e., “untracked” files)</a:t>
            </a:r>
          </a:p>
          <a:p>
            <a:pPr lvl="1"/>
            <a:r>
              <a:rPr lang="en-US" dirty="0"/>
              <a:t>are already stored within the repository, but have local updates not yet added to the next commit</a:t>
            </a:r>
          </a:p>
          <a:p>
            <a:pPr lvl="1"/>
            <a:r>
              <a:rPr lang="en-US" dirty="0"/>
              <a:t>have local updates that have been added to the next commit</a:t>
            </a:r>
          </a:p>
        </p:txBody>
      </p:sp>
      <p:pic>
        <p:nvPicPr>
          <p:cNvPr id="5" name="Picture 4" descr="A screen shot of a computer&#10;&#10;Description automatically generated with medium confidence">
            <a:extLst>
              <a:ext uri="{FF2B5EF4-FFF2-40B4-BE49-F238E27FC236}">
                <a16:creationId xmlns:a16="http://schemas.microsoft.com/office/drawing/2014/main" id="{74D65F77-B158-17AF-88D5-4055A6080344}"/>
              </a:ext>
            </a:extLst>
          </p:cNvPr>
          <p:cNvPicPr>
            <a:picLocks noChangeAspect="1"/>
          </p:cNvPicPr>
          <p:nvPr/>
        </p:nvPicPr>
        <p:blipFill>
          <a:blip r:embed="rId3"/>
          <a:stretch>
            <a:fillRect/>
          </a:stretch>
        </p:blipFill>
        <p:spPr>
          <a:xfrm>
            <a:off x="5487251" y="2914612"/>
            <a:ext cx="6540500" cy="2705100"/>
          </a:xfrm>
          <a:prstGeom prst="rect">
            <a:avLst/>
          </a:prstGeom>
        </p:spPr>
      </p:pic>
    </p:spTree>
    <p:extLst>
      <p:ext uri="{BB962C8B-B14F-4D97-AF65-F5344CB8AC3E}">
        <p14:creationId xmlns:p14="http://schemas.microsoft.com/office/powerpoint/2010/main" val="3327836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1C40E-FB23-D465-07DB-794B5F1AD82A}"/>
              </a:ext>
            </a:extLst>
          </p:cNvPr>
          <p:cNvSpPr>
            <a:spLocks noGrp="1"/>
          </p:cNvSpPr>
          <p:nvPr>
            <p:ph type="title"/>
          </p:nvPr>
        </p:nvSpPr>
        <p:spPr/>
        <p:txBody>
          <a:bodyPr/>
          <a:lstStyle/>
          <a:p>
            <a:r>
              <a:rPr lang="en-US" dirty="0"/>
              <a:t>The </a:t>
            </a:r>
            <a:r>
              <a:rPr lang="en-US" i="1" dirty="0"/>
              <a:t>.</a:t>
            </a:r>
            <a:r>
              <a:rPr lang="en-US" i="1" dirty="0" err="1"/>
              <a:t>gitignore</a:t>
            </a:r>
            <a:r>
              <a:rPr lang="en-US" dirty="0"/>
              <a:t> file</a:t>
            </a:r>
          </a:p>
        </p:txBody>
      </p:sp>
      <p:sp>
        <p:nvSpPr>
          <p:cNvPr id="3" name="Content Placeholder 2">
            <a:extLst>
              <a:ext uri="{FF2B5EF4-FFF2-40B4-BE49-F238E27FC236}">
                <a16:creationId xmlns:a16="http://schemas.microsoft.com/office/drawing/2014/main" id="{01B0C9A9-BCA7-B958-92E5-A11066A2F0D6}"/>
              </a:ext>
            </a:extLst>
          </p:cNvPr>
          <p:cNvSpPr>
            <a:spLocks noGrp="1"/>
          </p:cNvSpPr>
          <p:nvPr>
            <p:ph idx="1"/>
          </p:nvPr>
        </p:nvSpPr>
        <p:spPr>
          <a:xfrm>
            <a:off x="310206" y="3273522"/>
            <a:ext cx="5034679" cy="1750313"/>
          </a:xfrm>
        </p:spPr>
        <p:txBody>
          <a:bodyPr/>
          <a:lstStyle/>
          <a:p>
            <a:pPr marL="0" indent="0">
              <a:buNone/>
            </a:pPr>
            <a:r>
              <a:rPr lang="en-US" i="1" dirty="0"/>
              <a:t>git</a:t>
            </a:r>
            <a:r>
              <a:rPr lang="en-US" dirty="0"/>
              <a:t> looks for a plain-text file called </a:t>
            </a:r>
            <a:r>
              <a:rPr lang="en-US" i="1" dirty="0"/>
              <a:t>.</a:t>
            </a:r>
            <a:r>
              <a:rPr lang="en-US" i="1" dirty="0" err="1"/>
              <a:t>gitignore</a:t>
            </a:r>
            <a:r>
              <a:rPr lang="en-US" dirty="0"/>
              <a:t> in the top-level directory of all repositories</a:t>
            </a:r>
          </a:p>
          <a:p>
            <a:pPr lvl="1"/>
            <a:r>
              <a:rPr lang="en-US" dirty="0"/>
              <a:t>Contains paths and glob patterns for files that it should skip</a:t>
            </a:r>
          </a:p>
        </p:txBody>
      </p:sp>
      <p:pic>
        <p:nvPicPr>
          <p:cNvPr id="6" name="Picture 5" descr="A screenshot of a computer&#10;&#10;Description automatically generated with medium confidence">
            <a:extLst>
              <a:ext uri="{FF2B5EF4-FFF2-40B4-BE49-F238E27FC236}">
                <a16:creationId xmlns:a16="http://schemas.microsoft.com/office/drawing/2014/main" id="{D983E95B-8DFC-8038-3AA1-25A9B2CDD5B7}"/>
              </a:ext>
            </a:extLst>
          </p:cNvPr>
          <p:cNvPicPr>
            <a:picLocks noChangeAspect="1"/>
          </p:cNvPicPr>
          <p:nvPr/>
        </p:nvPicPr>
        <p:blipFill>
          <a:blip r:embed="rId3"/>
          <a:stretch>
            <a:fillRect/>
          </a:stretch>
        </p:blipFill>
        <p:spPr>
          <a:xfrm>
            <a:off x="6193064" y="3164428"/>
            <a:ext cx="4203700" cy="1968500"/>
          </a:xfrm>
          <a:prstGeom prst="rect">
            <a:avLst/>
          </a:prstGeom>
        </p:spPr>
      </p:pic>
    </p:spTree>
    <p:extLst>
      <p:ext uri="{BB962C8B-B14F-4D97-AF65-F5344CB8AC3E}">
        <p14:creationId xmlns:p14="http://schemas.microsoft.com/office/powerpoint/2010/main" val="22631111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B436C-FA71-4122-3503-3BEA72ECBB68}"/>
              </a:ext>
            </a:extLst>
          </p:cNvPr>
          <p:cNvSpPr>
            <a:spLocks noGrp="1"/>
          </p:cNvSpPr>
          <p:nvPr>
            <p:ph type="title"/>
          </p:nvPr>
        </p:nvSpPr>
        <p:spPr/>
        <p:txBody>
          <a:bodyPr/>
          <a:lstStyle/>
          <a:p>
            <a:r>
              <a:rPr lang="en-US" i="1" dirty="0"/>
              <a:t>git add </a:t>
            </a:r>
            <a:r>
              <a:rPr lang="en-US" dirty="0"/>
              <a:t>and </a:t>
            </a:r>
            <a:r>
              <a:rPr lang="en-US" i="1" dirty="0"/>
              <a:t>git restore</a:t>
            </a:r>
          </a:p>
        </p:txBody>
      </p:sp>
      <p:sp>
        <p:nvSpPr>
          <p:cNvPr id="3" name="Content Placeholder 2">
            <a:extLst>
              <a:ext uri="{FF2B5EF4-FFF2-40B4-BE49-F238E27FC236}">
                <a16:creationId xmlns:a16="http://schemas.microsoft.com/office/drawing/2014/main" id="{163FBA0A-F98A-D46F-42D9-E3549601DDDB}"/>
              </a:ext>
            </a:extLst>
          </p:cNvPr>
          <p:cNvSpPr>
            <a:spLocks noGrp="1"/>
          </p:cNvSpPr>
          <p:nvPr>
            <p:ph idx="1"/>
          </p:nvPr>
        </p:nvSpPr>
        <p:spPr>
          <a:xfrm>
            <a:off x="358321" y="3144689"/>
            <a:ext cx="5225994" cy="2464241"/>
          </a:xfrm>
        </p:spPr>
        <p:txBody>
          <a:bodyPr>
            <a:normAutofit/>
          </a:bodyPr>
          <a:lstStyle/>
          <a:p>
            <a:pPr marL="0" indent="0">
              <a:buNone/>
            </a:pPr>
            <a:r>
              <a:rPr lang="en-US" i="1" dirty="0"/>
              <a:t>git add</a:t>
            </a:r>
            <a:r>
              <a:rPr lang="en-US" dirty="0"/>
              <a:t>: tells </a:t>
            </a:r>
            <a:r>
              <a:rPr lang="en-US" i="1" dirty="0"/>
              <a:t>git</a:t>
            </a:r>
            <a:r>
              <a:rPr lang="en-US" dirty="0"/>
              <a:t> which file(s) to include in the next commit</a:t>
            </a:r>
          </a:p>
          <a:p>
            <a:pPr lvl="1"/>
            <a:r>
              <a:rPr lang="en-US" dirty="0"/>
              <a:t>Can be as many files as you want/need</a:t>
            </a:r>
          </a:p>
          <a:p>
            <a:pPr lvl="1"/>
            <a:r>
              <a:rPr lang="en-US" dirty="0"/>
              <a:t>Doesn’t have to be </a:t>
            </a:r>
            <a:r>
              <a:rPr lang="en-US" i="1" dirty="0"/>
              <a:t>every</a:t>
            </a:r>
            <a:r>
              <a:rPr lang="en-US" dirty="0"/>
              <a:t> file with changes</a:t>
            </a:r>
          </a:p>
          <a:p>
            <a:pPr marL="0" indent="0">
              <a:buNone/>
            </a:pPr>
            <a:endParaRPr lang="en-US" dirty="0"/>
          </a:p>
          <a:p>
            <a:pPr marL="0" indent="0">
              <a:buNone/>
            </a:pPr>
            <a:r>
              <a:rPr lang="en-US" i="1" dirty="0"/>
              <a:t>git restore </a:t>
            </a:r>
            <a:r>
              <a:rPr lang="en-US" dirty="0"/>
              <a:t>[</a:t>
            </a:r>
            <a:r>
              <a:rPr lang="en-US" i="1" dirty="0"/>
              <a:t>--staged</a:t>
            </a:r>
            <a:r>
              <a:rPr lang="en-US" dirty="0"/>
              <a:t>]: the “undo” button</a:t>
            </a:r>
            <a:endParaRPr lang="en-US" i="1" dirty="0"/>
          </a:p>
        </p:txBody>
      </p:sp>
      <p:pic>
        <p:nvPicPr>
          <p:cNvPr id="5" name="Picture 4" descr="A screen shot of a computer&#10;&#10;Description automatically generated with medium confidence">
            <a:extLst>
              <a:ext uri="{FF2B5EF4-FFF2-40B4-BE49-F238E27FC236}">
                <a16:creationId xmlns:a16="http://schemas.microsoft.com/office/drawing/2014/main" id="{147C949E-8103-7A4E-EC7D-5723B4985425}"/>
              </a:ext>
            </a:extLst>
          </p:cNvPr>
          <p:cNvPicPr>
            <a:picLocks noChangeAspect="1"/>
          </p:cNvPicPr>
          <p:nvPr/>
        </p:nvPicPr>
        <p:blipFill>
          <a:blip r:embed="rId3"/>
          <a:stretch>
            <a:fillRect/>
          </a:stretch>
        </p:blipFill>
        <p:spPr>
          <a:xfrm>
            <a:off x="5801179" y="3024260"/>
            <a:ext cx="6032500" cy="2705100"/>
          </a:xfrm>
          <a:prstGeom prst="rect">
            <a:avLst/>
          </a:prstGeom>
        </p:spPr>
      </p:pic>
    </p:spTree>
    <p:extLst>
      <p:ext uri="{BB962C8B-B14F-4D97-AF65-F5344CB8AC3E}">
        <p14:creationId xmlns:p14="http://schemas.microsoft.com/office/powerpoint/2010/main" val="6354073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71D36-2984-2653-5613-B711B781B95D}"/>
              </a:ext>
            </a:extLst>
          </p:cNvPr>
          <p:cNvSpPr>
            <a:spLocks noGrp="1"/>
          </p:cNvSpPr>
          <p:nvPr>
            <p:ph type="title"/>
          </p:nvPr>
        </p:nvSpPr>
        <p:spPr/>
        <p:txBody>
          <a:bodyPr/>
          <a:lstStyle/>
          <a:p>
            <a:r>
              <a:rPr lang="en-US" i="1" dirty="0"/>
              <a:t>git commit</a:t>
            </a:r>
          </a:p>
        </p:txBody>
      </p:sp>
      <p:sp>
        <p:nvSpPr>
          <p:cNvPr id="3" name="Content Placeholder 2">
            <a:extLst>
              <a:ext uri="{FF2B5EF4-FFF2-40B4-BE49-F238E27FC236}">
                <a16:creationId xmlns:a16="http://schemas.microsoft.com/office/drawing/2014/main" id="{E860D576-CDBC-2CFD-98FC-55D061597275}"/>
              </a:ext>
            </a:extLst>
          </p:cNvPr>
          <p:cNvSpPr>
            <a:spLocks noGrp="1"/>
          </p:cNvSpPr>
          <p:nvPr>
            <p:ph idx="1"/>
          </p:nvPr>
        </p:nvSpPr>
        <p:spPr>
          <a:xfrm>
            <a:off x="680321" y="2197539"/>
            <a:ext cx="5154423" cy="4434041"/>
          </a:xfrm>
        </p:spPr>
        <p:txBody>
          <a:bodyPr>
            <a:normAutofit/>
          </a:bodyPr>
          <a:lstStyle/>
          <a:p>
            <a:pPr marL="0" indent="0">
              <a:buNone/>
            </a:pPr>
            <a:r>
              <a:rPr lang="en-US" dirty="0"/>
              <a:t>Creates the commit itself</a:t>
            </a:r>
          </a:p>
          <a:p>
            <a:pPr marL="0" indent="0">
              <a:buNone/>
            </a:pPr>
            <a:endParaRPr lang="en-US" dirty="0"/>
          </a:p>
          <a:p>
            <a:pPr marL="0" indent="0">
              <a:buNone/>
            </a:pPr>
            <a:r>
              <a:rPr lang="en-US" dirty="0"/>
              <a:t>Command will open the </a:t>
            </a:r>
            <a:r>
              <a:rPr lang="en-US" i="1" dirty="0"/>
              <a:t>vi</a:t>
            </a:r>
            <a:r>
              <a:rPr lang="en-US" dirty="0"/>
              <a:t> text-editor and prompt you for a message to attach to the commit</a:t>
            </a:r>
          </a:p>
          <a:p>
            <a:pPr lvl="1"/>
            <a:r>
              <a:rPr lang="en-US" dirty="0"/>
              <a:t>Press </a:t>
            </a:r>
            <a:r>
              <a:rPr lang="en-US" i="1" dirty="0"/>
              <a:t>A</a:t>
            </a:r>
            <a:r>
              <a:rPr lang="en-US" dirty="0"/>
              <a:t> to enter edit mode</a:t>
            </a:r>
          </a:p>
          <a:p>
            <a:pPr lvl="1"/>
            <a:r>
              <a:rPr lang="en-US" dirty="0"/>
              <a:t>Press </a:t>
            </a:r>
            <a:r>
              <a:rPr lang="en-US" i="1" dirty="0"/>
              <a:t>Esc</a:t>
            </a:r>
            <a:r>
              <a:rPr lang="en-US" dirty="0"/>
              <a:t> to enter command mode, then “:</a:t>
            </a:r>
            <a:r>
              <a:rPr lang="en-US" dirty="0" err="1"/>
              <a:t>wq</a:t>
            </a:r>
            <a:r>
              <a:rPr lang="en-US" dirty="0"/>
              <a:t>” and </a:t>
            </a:r>
            <a:r>
              <a:rPr lang="en-US" i="1" dirty="0"/>
              <a:t>Enter</a:t>
            </a:r>
            <a:r>
              <a:rPr lang="en-US" dirty="0"/>
              <a:t> will save and quit</a:t>
            </a:r>
          </a:p>
          <a:p>
            <a:pPr marL="0" indent="0">
              <a:buNone/>
            </a:pPr>
            <a:endParaRPr lang="en-US" dirty="0"/>
          </a:p>
          <a:p>
            <a:pPr marL="0" indent="0">
              <a:buNone/>
            </a:pPr>
            <a:r>
              <a:rPr lang="en-US" i="1" dirty="0"/>
              <a:t>git commit –m “message here”</a:t>
            </a:r>
            <a:r>
              <a:rPr lang="en-US" dirty="0"/>
              <a:t> takes the message in quotes without opening </a:t>
            </a:r>
            <a:r>
              <a:rPr lang="en-US" i="1" dirty="0"/>
              <a:t>vi</a:t>
            </a:r>
          </a:p>
        </p:txBody>
      </p:sp>
      <p:pic>
        <p:nvPicPr>
          <p:cNvPr id="7" name="Picture 6" descr="A screenshot of a computer&#10;&#10;Description automatically generated with medium confidence">
            <a:extLst>
              <a:ext uri="{FF2B5EF4-FFF2-40B4-BE49-F238E27FC236}">
                <a16:creationId xmlns:a16="http://schemas.microsoft.com/office/drawing/2014/main" id="{5358CFDE-2598-2005-D323-50616A8AB83E}"/>
              </a:ext>
            </a:extLst>
          </p:cNvPr>
          <p:cNvPicPr>
            <a:picLocks noChangeAspect="1"/>
          </p:cNvPicPr>
          <p:nvPr/>
        </p:nvPicPr>
        <p:blipFill>
          <a:blip r:embed="rId3"/>
          <a:stretch>
            <a:fillRect/>
          </a:stretch>
        </p:blipFill>
        <p:spPr>
          <a:xfrm>
            <a:off x="6357257" y="2513591"/>
            <a:ext cx="4930322" cy="3801939"/>
          </a:xfrm>
          <a:prstGeom prst="rect">
            <a:avLst/>
          </a:prstGeom>
        </p:spPr>
      </p:pic>
    </p:spTree>
    <p:extLst>
      <p:ext uri="{BB962C8B-B14F-4D97-AF65-F5344CB8AC3E}">
        <p14:creationId xmlns:p14="http://schemas.microsoft.com/office/powerpoint/2010/main" val="18292500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22A22-9FF5-844F-E41A-287A3853A37F}"/>
              </a:ext>
            </a:extLst>
          </p:cNvPr>
          <p:cNvSpPr>
            <a:spLocks noGrp="1"/>
          </p:cNvSpPr>
          <p:nvPr>
            <p:ph type="title"/>
          </p:nvPr>
        </p:nvSpPr>
        <p:spPr/>
        <p:txBody>
          <a:bodyPr/>
          <a:lstStyle/>
          <a:p>
            <a:r>
              <a:rPr lang="en-US" i="1" dirty="0"/>
              <a:t>git push </a:t>
            </a:r>
            <a:r>
              <a:rPr lang="en-US" dirty="0"/>
              <a:t>and </a:t>
            </a:r>
            <a:r>
              <a:rPr lang="en-US" i="1" dirty="0"/>
              <a:t>git pull</a:t>
            </a:r>
          </a:p>
        </p:txBody>
      </p:sp>
      <p:sp>
        <p:nvSpPr>
          <p:cNvPr id="3" name="Content Placeholder 2">
            <a:extLst>
              <a:ext uri="{FF2B5EF4-FFF2-40B4-BE49-F238E27FC236}">
                <a16:creationId xmlns:a16="http://schemas.microsoft.com/office/drawing/2014/main" id="{1FEA3126-9CBD-B783-4CC5-8BD3B7A6F839}"/>
              </a:ext>
            </a:extLst>
          </p:cNvPr>
          <p:cNvSpPr>
            <a:spLocks noGrp="1"/>
          </p:cNvSpPr>
          <p:nvPr>
            <p:ph idx="1"/>
          </p:nvPr>
        </p:nvSpPr>
        <p:spPr>
          <a:xfrm>
            <a:off x="680321" y="2336872"/>
            <a:ext cx="9613861" cy="4303413"/>
          </a:xfrm>
        </p:spPr>
        <p:txBody>
          <a:bodyPr/>
          <a:lstStyle/>
          <a:p>
            <a:pPr marL="0" indent="0">
              <a:buNone/>
            </a:pPr>
            <a:r>
              <a:rPr lang="en-US" i="1" dirty="0"/>
              <a:t>git push</a:t>
            </a:r>
            <a:r>
              <a:rPr lang="en-US" dirty="0"/>
              <a:t>: uploads the new commit to the remote repository on GitHub</a:t>
            </a:r>
          </a:p>
          <a:p>
            <a:pPr lvl="1"/>
            <a:r>
              <a:rPr lang="en-US" dirty="0"/>
              <a:t>The first time you do this, it will likely prompt you to run with extra flags to tell it the branch you’re pushing to</a:t>
            </a:r>
            <a:br>
              <a:rPr lang="en-US" dirty="0"/>
            </a:br>
            <a:r>
              <a:rPr lang="en-US" i="1" dirty="0"/>
              <a:t>	git push --set-upstream origin main</a:t>
            </a:r>
          </a:p>
          <a:p>
            <a:pPr marL="0" indent="0">
              <a:buNone/>
            </a:pPr>
            <a:endParaRPr lang="en-US" dirty="0"/>
          </a:p>
          <a:p>
            <a:pPr marL="0" indent="0">
              <a:buNone/>
            </a:pPr>
            <a:r>
              <a:rPr lang="en-US" i="1" dirty="0"/>
              <a:t>git pull</a:t>
            </a:r>
            <a:r>
              <a:rPr lang="en-US" dirty="0"/>
              <a:t>: downloads new commits from the remote repository</a:t>
            </a:r>
          </a:p>
          <a:p>
            <a:pPr marL="0" indent="0">
              <a:buNone/>
            </a:pPr>
            <a:endParaRPr lang="en-US" dirty="0"/>
          </a:p>
          <a:p>
            <a:pPr marL="0" indent="0">
              <a:buNone/>
            </a:pPr>
            <a:r>
              <a:rPr lang="en-US" dirty="0"/>
              <a:t>Display remote URL: </a:t>
            </a:r>
            <a:r>
              <a:rPr lang="en-US" i="1" dirty="0"/>
              <a:t>git remote –v</a:t>
            </a:r>
            <a:endParaRPr lang="en-US" dirty="0"/>
          </a:p>
          <a:p>
            <a:pPr marL="0" indent="0">
              <a:buNone/>
            </a:pPr>
            <a:r>
              <a:rPr lang="en-US" dirty="0"/>
              <a:t>Set remote URL: </a:t>
            </a:r>
            <a:r>
              <a:rPr lang="en-US" i="1" dirty="0"/>
              <a:t>git remote set-</a:t>
            </a:r>
            <a:r>
              <a:rPr lang="en-US" i="1" dirty="0" err="1"/>
              <a:t>url</a:t>
            </a:r>
            <a:r>
              <a:rPr lang="en-US" i="1" dirty="0"/>
              <a:t> origin </a:t>
            </a:r>
            <a:r>
              <a:rPr lang="en-US" dirty="0"/>
              <a:t>[</a:t>
            </a:r>
            <a:r>
              <a:rPr lang="en-US" i="1" dirty="0" err="1"/>
              <a:t>url</a:t>
            </a:r>
            <a:r>
              <a:rPr lang="en-US" dirty="0"/>
              <a:t>]</a:t>
            </a:r>
          </a:p>
        </p:txBody>
      </p:sp>
    </p:spTree>
    <p:extLst>
      <p:ext uri="{BB962C8B-B14F-4D97-AF65-F5344CB8AC3E}">
        <p14:creationId xmlns:p14="http://schemas.microsoft.com/office/powerpoint/2010/main" val="4070128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659C6-C81A-CFA3-CE32-A9E6FE2C36D5}"/>
              </a:ext>
            </a:extLst>
          </p:cNvPr>
          <p:cNvSpPr>
            <a:spLocks noGrp="1"/>
          </p:cNvSpPr>
          <p:nvPr>
            <p:ph type="title"/>
          </p:nvPr>
        </p:nvSpPr>
        <p:spPr/>
        <p:txBody>
          <a:bodyPr/>
          <a:lstStyle/>
          <a:p>
            <a:r>
              <a:rPr lang="en-US" i="1" dirty="0"/>
              <a:t>git </a:t>
            </a:r>
            <a:r>
              <a:rPr lang="en-US" i="1" dirty="0" err="1"/>
              <a:t>gud</a:t>
            </a:r>
            <a:r>
              <a:rPr lang="en-US" dirty="0"/>
              <a:t>: for when coding is as hard as Dark Souls</a:t>
            </a:r>
            <a:endParaRPr lang="en-US" i="1" dirty="0"/>
          </a:p>
        </p:txBody>
      </p:sp>
      <p:pic>
        <p:nvPicPr>
          <p:cNvPr id="5" name="Picture 4" descr="A picture containing text, action film, cartoon, hero&#10;&#10;Description automatically generated">
            <a:extLst>
              <a:ext uri="{FF2B5EF4-FFF2-40B4-BE49-F238E27FC236}">
                <a16:creationId xmlns:a16="http://schemas.microsoft.com/office/drawing/2014/main" id="{584EB88C-B660-62E1-9C53-5619A9A9BB66}"/>
              </a:ext>
            </a:extLst>
          </p:cNvPr>
          <p:cNvPicPr>
            <a:picLocks noChangeAspect="1"/>
          </p:cNvPicPr>
          <p:nvPr/>
        </p:nvPicPr>
        <p:blipFill>
          <a:blip r:embed="rId3"/>
          <a:stretch>
            <a:fillRect/>
          </a:stretch>
        </p:blipFill>
        <p:spPr>
          <a:xfrm>
            <a:off x="330199" y="2039418"/>
            <a:ext cx="5491922" cy="3089206"/>
          </a:xfrm>
          <a:prstGeom prst="rect">
            <a:avLst/>
          </a:prstGeom>
        </p:spPr>
      </p:pic>
      <p:pic>
        <p:nvPicPr>
          <p:cNvPr id="11" name="Picture 10" descr="A drawing of a person wearing a helmet&#10;&#10;Description automatically generated with medium confidence">
            <a:extLst>
              <a:ext uri="{FF2B5EF4-FFF2-40B4-BE49-F238E27FC236}">
                <a16:creationId xmlns:a16="http://schemas.microsoft.com/office/drawing/2014/main" id="{B1CD382E-E069-FE57-C9D0-F0BBBD0BF8CA}"/>
              </a:ext>
            </a:extLst>
          </p:cNvPr>
          <p:cNvPicPr>
            <a:picLocks noChangeAspect="1"/>
          </p:cNvPicPr>
          <p:nvPr/>
        </p:nvPicPr>
        <p:blipFill>
          <a:blip r:embed="rId4"/>
          <a:stretch>
            <a:fillRect/>
          </a:stretch>
        </p:blipFill>
        <p:spPr>
          <a:xfrm>
            <a:off x="5052393" y="3858193"/>
            <a:ext cx="3626677" cy="2901342"/>
          </a:xfrm>
          <a:prstGeom prst="rect">
            <a:avLst/>
          </a:prstGeom>
        </p:spPr>
      </p:pic>
      <p:pic>
        <p:nvPicPr>
          <p:cNvPr id="7" name="Picture 6" descr="A person wearing a white coat and a helmet&#10;&#10;Description automatically generated with low confidence">
            <a:extLst>
              <a:ext uri="{FF2B5EF4-FFF2-40B4-BE49-F238E27FC236}">
                <a16:creationId xmlns:a16="http://schemas.microsoft.com/office/drawing/2014/main" id="{AC2E241C-671E-7595-A14C-277EA7E49436}"/>
              </a:ext>
            </a:extLst>
          </p:cNvPr>
          <p:cNvPicPr>
            <a:picLocks noChangeAspect="1"/>
          </p:cNvPicPr>
          <p:nvPr/>
        </p:nvPicPr>
        <p:blipFill>
          <a:blip r:embed="rId5"/>
          <a:stretch>
            <a:fillRect/>
          </a:stretch>
        </p:blipFill>
        <p:spPr>
          <a:xfrm>
            <a:off x="8141805" y="2108338"/>
            <a:ext cx="3521765" cy="2641324"/>
          </a:xfrm>
          <a:prstGeom prst="rect">
            <a:avLst/>
          </a:prstGeom>
        </p:spPr>
      </p:pic>
    </p:spTree>
    <p:extLst>
      <p:ext uri="{BB962C8B-B14F-4D97-AF65-F5344CB8AC3E}">
        <p14:creationId xmlns:p14="http://schemas.microsoft.com/office/powerpoint/2010/main" val="2122253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A4439-E70E-5FE3-5ADA-449C88BB832B}"/>
              </a:ext>
            </a:extLst>
          </p:cNvPr>
          <p:cNvSpPr>
            <a:spLocks noGrp="1"/>
          </p:cNvSpPr>
          <p:nvPr>
            <p:ph type="title"/>
          </p:nvPr>
        </p:nvSpPr>
        <p:spPr/>
        <p:txBody>
          <a:bodyPr/>
          <a:lstStyle/>
          <a:p>
            <a:r>
              <a:rPr lang="en-US" dirty="0"/>
              <a:t>Branches</a:t>
            </a:r>
          </a:p>
        </p:txBody>
      </p:sp>
      <p:sp>
        <p:nvSpPr>
          <p:cNvPr id="3" name="Content Placeholder 2">
            <a:extLst>
              <a:ext uri="{FF2B5EF4-FFF2-40B4-BE49-F238E27FC236}">
                <a16:creationId xmlns:a16="http://schemas.microsoft.com/office/drawing/2014/main" id="{4B2A80E0-9056-F373-FD4A-B89FC58BA5B1}"/>
              </a:ext>
            </a:extLst>
          </p:cNvPr>
          <p:cNvSpPr>
            <a:spLocks noGrp="1"/>
          </p:cNvSpPr>
          <p:nvPr>
            <p:ph idx="1"/>
          </p:nvPr>
        </p:nvSpPr>
        <p:spPr>
          <a:xfrm>
            <a:off x="446144" y="2664210"/>
            <a:ext cx="4839533" cy="3100038"/>
          </a:xfrm>
        </p:spPr>
        <p:txBody>
          <a:bodyPr>
            <a:normAutofit/>
          </a:bodyPr>
          <a:lstStyle/>
          <a:p>
            <a:pPr marL="0" indent="0">
              <a:buNone/>
            </a:pPr>
            <a:r>
              <a:rPr lang="en-US" dirty="0"/>
              <a:t>Different branches track different commit histories</a:t>
            </a:r>
          </a:p>
          <a:p>
            <a:pPr lvl="1"/>
            <a:r>
              <a:rPr lang="en-US" dirty="0"/>
              <a:t>Current state of file(s) = sum of commits </a:t>
            </a:r>
            <a:r>
              <a:rPr lang="en-US" i="1" dirty="0"/>
              <a:t>on a given branch</a:t>
            </a:r>
          </a:p>
          <a:p>
            <a:pPr marL="0" indent="0">
              <a:buNone/>
            </a:pPr>
            <a:endParaRPr lang="en-US" i="1" dirty="0"/>
          </a:p>
          <a:p>
            <a:pPr marL="0" indent="0">
              <a:buNone/>
            </a:pPr>
            <a:r>
              <a:rPr lang="en-US" dirty="0"/>
              <a:t>Of particular importance if you are developing software that will be distributed/released</a:t>
            </a:r>
          </a:p>
        </p:txBody>
      </p:sp>
      <p:pic>
        <p:nvPicPr>
          <p:cNvPr id="7" name="Picture 6" descr="A group of colorful circles on a black background&#10;&#10;Description automatically generated with medium confidence">
            <a:extLst>
              <a:ext uri="{FF2B5EF4-FFF2-40B4-BE49-F238E27FC236}">
                <a16:creationId xmlns:a16="http://schemas.microsoft.com/office/drawing/2014/main" id="{6A70329C-85EF-1532-13A8-A9A19165EACC}"/>
              </a:ext>
            </a:extLst>
          </p:cNvPr>
          <p:cNvPicPr>
            <a:picLocks noChangeAspect="1"/>
          </p:cNvPicPr>
          <p:nvPr/>
        </p:nvPicPr>
        <p:blipFill>
          <a:blip r:embed="rId3"/>
          <a:stretch>
            <a:fillRect/>
          </a:stretch>
        </p:blipFill>
        <p:spPr>
          <a:xfrm>
            <a:off x="5372427" y="2630758"/>
            <a:ext cx="6139252" cy="2911398"/>
          </a:xfrm>
          <a:prstGeom prst="rect">
            <a:avLst/>
          </a:prstGeom>
        </p:spPr>
      </p:pic>
      <p:sp>
        <p:nvSpPr>
          <p:cNvPr id="8" name="Content Placeholder 2">
            <a:extLst>
              <a:ext uri="{FF2B5EF4-FFF2-40B4-BE49-F238E27FC236}">
                <a16:creationId xmlns:a16="http://schemas.microsoft.com/office/drawing/2014/main" id="{94E49595-F861-2838-7EB9-7DEB45D72559}"/>
              </a:ext>
            </a:extLst>
          </p:cNvPr>
          <p:cNvSpPr txBox="1">
            <a:spLocks/>
          </p:cNvSpPr>
          <p:nvPr/>
        </p:nvSpPr>
        <p:spPr>
          <a:xfrm>
            <a:off x="7003062" y="6055111"/>
            <a:ext cx="5188938" cy="8028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charset="0"/>
                <a:ea typeface="Times New Roman" charset="0"/>
                <a:cs typeface="Times New Roma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charset="0"/>
                <a:ea typeface="Times New Roman" charset="0"/>
                <a:cs typeface="Times New Roman"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charset="0"/>
                <a:ea typeface="Times New Roman" charset="0"/>
                <a:cs typeface="Times New Roman"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lgn="r">
              <a:buFont typeface="Arial" panose="020B0604020202020204" pitchFamily="34" charset="0"/>
              <a:buNone/>
            </a:pPr>
            <a:r>
              <a:rPr lang="en-US" dirty="0"/>
              <a:t>Note: default name of the “primary” branch x to be </a:t>
            </a:r>
            <a:r>
              <a:rPr lang="en-US" i="1" dirty="0"/>
              <a:t>master</a:t>
            </a:r>
            <a:r>
              <a:rPr lang="en-US" dirty="0"/>
              <a:t> but is now </a:t>
            </a:r>
            <a:r>
              <a:rPr lang="en-US" i="1" dirty="0"/>
              <a:t>main</a:t>
            </a:r>
            <a:endParaRPr lang="en-US" dirty="0"/>
          </a:p>
        </p:txBody>
      </p:sp>
    </p:spTree>
    <p:extLst>
      <p:ext uri="{BB962C8B-B14F-4D97-AF65-F5344CB8AC3E}">
        <p14:creationId xmlns:p14="http://schemas.microsoft.com/office/powerpoint/2010/main" val="16275189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A4439-E70E-5FE3-5ADA-449C88BB832B}"/>
              </a:ext>
            </a:extLst>
          </p:cNvPr>
          <p:cNvSpPr>
            <a:spLocks noGrp="1"/>
          </p:cNvSpPr>
          <p:nvPr>
            <p:ph type="title"/>
          </p:nvPr>
        </p:nvSpPr>
        <p:spPr/>
        <p:txBody>
          <a:bodyPr/>
          <a:lstStyle/>
          <a:p>
            <a:r>
              <a:rPr lang="en-US" i="1" dirty="0"/>
              <a:t>git branch</a:t>
            </a:r>
            <a:r>
              <a:rPr lang="en-US" dirty="0"/>
              <a:t>: Displays which branch you’re on</a:t>
            </a:r>
            <a:endParaRPr lang="en-US" i="1" dirty="0"/>
          </a:p>
        </p:txBody>
      </p:sp>
      <p:sp>
        <p:nvSpPr>
          <p:cNvPr id="3" name="Content Placeholder 2">
            <a:extLst>
              <a:ext uri="{FF2B5EF4-FFF2-40B4-BE49-F238E27FC236}">
                <a16:creationId xmlns:a16="http://schemas.microsoft.com/office/drawing/2014/main" id="{4B2A80E0-9056-F373-FD4A-B89FC58BA5B1}"/>
              </a:ext>
            </a:extLst>
          </p:cNvPr>
          <p:cNvSpPr>
            <a:spLocks noGrp="1"/>
          </p:cNvSpPr>
          <p:nvPr>
            <p:ph idx="1"/>
          </p:nvPr>
        </p:nvSpPr>
        <p:spPr>
          <a:xfrm>
            <a:off x="324332" y="2400016"/>
            <a:ext cx="5162919" cy="3813717"/>
          </a:xfrm>
        </p:spPr>
        <p:txBody>
          <a:bodyPr/>
          <a:lstStyle/>
          <a:p>
            <a:pPr marL="0" indent="0">
              <a:buNone/>
            </a:pPr>
            <a:r>
              <a:rPr lang="en-US" dirty="0"/>
              <a:t>Branching in production-level code:</a:t>
            </a:r>
          </a:p>
          <a:p>
            <a:pPr lvl="1"/>
            <a:r>
              <a:rPr lang="en-US" dirty="0"/>
              <a:t>Development</a:t>
            </a:r>
          </a:p>
          <a:p>
            <a:pPr lvl="1"/>
            <a:r>
              <a:rPr lang="en-US" dirty="0"/>
              <a:t>Different features on their own branches</a:t>
            </a:r>
          </a:p>
          <a:p>
            <a:pPr lvl="1"/>
            <a:r>
              <a:rPr lang="en-US" dirty="0"/>
              <a:t>Recently released versions</a:t>
            </a:r>
          </a:p>
          <a:p>
            <a:pPr lvl="1"/>
            <a:r>
              <a:rPr lang="en-US" dirty="0"/>
              <a:t>Main branch usually latest release</a:t>
            </a:r>
          </a:p>
          <a:p>
            <a:pPr marL="0" indent="0">
              <a:buNone/>
            </a:pPr>
            <a:endParaRPr lang="en-US" dirty="0"/>
          </a:p>
          <a:p>
            <a:pPr marL="0" indent="0">
              <a:buNone/>
            </a:pPr>
            <a:r>
              <a:rPr lang="en-US" dirty="0"/>
              <a:t>Branching for researchers:</a:t>
            </a:r>
          </a:p>
          <a:p>
            <a:pPr lvl="1"/>
            <a:r>
              <a:rPr lang="en-US" dirty="0"/>
              <a:t>Can be used to store the same files in different states</a:t>
            </a:r>
          </a:p>
          <a:p>
            <a:pPr lvl="1"/>
            <a:r>
              <a:rPr lang="en-US" dirty="0"/>
              <a:t>More useful if your code base gets large</a:t>
            </a:r>
          </a:p>
        </p:txBody>
      </p:sp>
      <p:pic>
        <p:nvPicPr>
          <p:cNvPr id="5" name="Picture 4" descr="A screen shot of a computer&#10;&#10;Description automatically generated with medium confidence">
            <a:extLst>
              <a:ext uri="{FF2B5EF4-FFF2-40B4-BE49-F238E27FC236}">
                <a16:creationId xmlns:a16="http://schemas.microsoft.com/office/drawing/2014/main" id="{87D8E04C-CC53-9F48-3343-842E4D3C039F}"/>
              </a:ext>
            </a:extLst>
          </p:cNvPr>
          <p:cNvPicPr>
            <a:picLocks noChangeAspect="1"/>
          </p:cNvPicPr>
          <p:nvPr/>
        </p:nvPicPr>
        <p:blipFill>
          <a:blip r:embed="rId3"/>
          <a:stretch>
            <a:fillRect/>
          </a:stretch>
        </p:blipFill>
        <p:spPr>
          <a:xfrm>
            <a:off x="5655670" y="3140684"/>
            <a:ext cx="6034835" cy="2332382"/>
          </a:xfrm>
          <a:prstGeom prst="rect">
            <a:avLst/>
          </a:prstGeom>
        </p:spPr>
      </p:pic>
    </p:spTree>
    <p:extLst>
      <p:ext uri="{BB962C8B-B14F-4D97-AF65-F5344CB8AC3E}">
        <p14:creationId xmlns:p14="http://schemas.microsoft.com/office/powerpoint/2010/main" val="20144983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07FD2-5129-A9FE-C6A9-D569F9E682AB}"/>
              </a:ext>
            </a:extLst>
          </p:cNvPr>
          <p:cNvSpPr>
            <a:spLocks noGrp="1"/>
          </p:cNvSpPr>
          <p:nvPr>
            <p:ph type="title"/>
          </p:nvPr>
        </p:nvSpPr>
        <p:spPr/>
        <p:txBody>
          <a:bodyPr/>
          <a:lstStyle/>
          <a:p>
            <a:r>
              <a:rPr lang="en-US" dirty="0"/>
              <a:t>What is GitHub?</a:t>
            </a:r>
          </a:p>
        </p:txBody>
      </p:sp>
      <p:sp>
        <p:nvSpPr>
          <p:cNvPr id="3" name="Content Placeholder 2">
            <a:extLst>
              <a:ext uri="{FF2B5EF4-FFF2-40B4-BE49-F238E27FC236}">
                <a16:creationId xmlns:a16="http://schemas.microsoft.com/office/drawing/2014/main" id="{8C11C814-2EDE-4BB8-E818-C32CC27EB124}"/>
              </a:ext>
            </a:extLst>
          </p:cNvPr>
          <p:cNvSpPr>
            <a:spLocks noGrp="1"/>
          </p:cNvSpPr>
          <p:nvPr>
            <p:ph idx="1"/>
          </p:nvPr>
        </p:nvSpPr>
        <p:spPr>
          <a:xfrm>
            <a:off x="316649" y="2643910"/>
            <a:ext cx="5088835" cy="3640971"/>
          </a:xfrm>
        </p:spPr>
        <p:txBody>
          <a:bodyPr>
            <a:normAutofit/>
          </a:bodyPr>
          <a:lstStyle/>
          <a:p>
            <a:pPr marL="0" indent="0">
              <a:buNone/>
            </a:pPr>
            <a:r>
              <a:rPr lang="en-US" dirty="0"/>
              <a:t>A website for hosting files in the cloud</a:t>
            </a:r>
          </a:p>
          <a:p>
            <a:pPr marL="0" indent="0">
              <a:buNone/>
            </a:pPr>
            <a:endParaRPr lang="en-US" dirty="0"/>
          </a:p>
          <a:p>
            <a:pPr marL="0" indent="0">
              <a:buNone/>
            </a:pPr>
            <a:r>
              <a:rPr lang="en-US" dirty="0"/>
              <a:t>More fundamentally: version control</a:t>
            </a:r>
          </a:p>
          <a:p>
            <a:pPr lvl="1"/>
            <a:r>
              <a:rPr lang="en-US" dirty="0"/>
              <a:t>Tracks changes to your files over time</a:t>
            </a:r>
          </a:p>
          <a:p>
            <a:pPr lvl="1"/>
            <a:r>
              <a:rPr lang="en-US" dirty="0"/>
              <a:t>Can host multiple versions of the same file(s) under the same name(s)</a:t>
            </a:r>
          </a:p>
          <a:p>
            <a:pPr marL="0" indent="0">
              <a:buNone/>
            </a:pPr>
            <a:endParaRPr lang="en-US" dirty="0"/>
          </a:p>
          <a:p>
            <a:pPr marL="0" indent="0">
              <a:buNone/>
            </a:pPr>
            <a:r>
              <a:rPr lang="en-US" dirty="0"/>
              <a:t>Free to use, with some features enabled with a premium account</a:t>
            </a:r>
          </a:p>
        </p:txBody>
      </p:sp>
      <p:pic>
        <p:nvPicPr>
          <p:cNvPr id="4" name="Picture 3" descr="A cartoon character in a space suit&#10;&#10;Description automatically generated with low confidence">
            <a:extLst>
              <a:ext uri="{FF2B5EF4-FFF2-40B4-BE49-F238E27FC236}">
                <a16:creationId xmlns:a16="http://schemas.microsoft.com/office/drawing/2014/main" id="{63BEE71E-D39E-B23B-54A9-53C3501081B9}"/>
              </a:ext>
            </a:extLst>
          </p:cNvPr>
          <p:cNvPicPr>
            <a:picLocks noChangeAspect="1"/>
          </p:cNvPicPr>
          <p:nvPr/>
        </p:nvPicPr>
        <p:blipFill>
          <a:blip r:embed="rId3"/>
          <a:stretch>
            <a:fillRect/>
          </a:stretch>
        </p:blipFill>
        <p:spPr>
          <a:xfrm>
            <a:off x="5487251" y="2495896"/>
            <a:ext cx="6388100" cy="3937000"/>
          </a:xfrm>
          <a:prstGeom prst="rect">
            <a:avLst/>
          </a:prstGeom>
        </p:spPr>
      </p:pic>
    </p:spTree>
    <p:extLst>
      <p:ext uri="{BB962C8B-B14F-4D97-AF65-F5344CB8AC3E}">
        <p14:creationId xmlns:p14="http://schemas.microsoft.com/office/powerpoint/2010/main" val="37607430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6DE52-A033-D6B8-0B0E-D897C6752812}"/>
              </a:ext>
            </a:extLst>
          </p:cNvPr>
          <p:cNvSpPr>
            <a:spLocks noGrp="1"/>
          </p:cNvSpPr>
          <p:nvPr>
            <p:ph type="title"/>
          </p:nvPr>
        </p:nvSpPr>
        <p:spPr/>
        <p:txBody>
          <a:bodyPr/>
          <a:lstStyle/>
          <a:p>
            <a:r>
              <a:rPr lang="en-US" i="1" dirty="0"/>
              <a:t>git switch</a:t>
            </a:r>
          </a:p>
        </p:txBody>
      </p:sp>
      <p:sp>
        <p:nvSpPr>
          <p:cNvPr id="3" name="Content Placeholder 2">
            <a:extLst>
              <a:ext uri="{FF2B5EF4-FFF2-40B4-BE49-F238E27FC236}">
                <a16:creationId xmlns:a16="http://schemas.microsoft.com/office/drawing/2014/main" id="{2F4EC9E8-3314-EB8D-BCA2-BBE254D8FBD1}"/>
              </a:ext>
            </a:extLst>
          </p:cNvPr>
          <p:cNvSpPr>
            <a:spLocks noGrp="1"/>
          </p:cNvSpPr>
          <p:nvPr>
            <p:ph idx="1"/>
          </p:nvPr>
        </p:nvSpPr>
        <p:spPr>
          <a:xfrm>
            <a:off x="524204" y="2429685"/>
            <a:ext cx="4716869" cy="3959964"/>
          </a:xfrm>
        </p:spPr>
        <p:txBody>
          <a:bodyPr/>
          <a:lstStyle/>
          <a:p>
            <a:pPr marL="0" indent="0">
              <a:buNone/>
            </a:pPr>
            <a:r>
              <a:rPr lang="en-US" dirty="0"/>
              <a:t>Changes between branches locally</a:t>
            </a:r>
          </a:p>
          <a:p>
            <a:pPr marL="0" indent="0">
              <a:buNone/>
            </a:pPr>
            <a:endParaRPr lang="en-US" dirty="0"/>
          </a:p>
          <a:p>
            <a:pPr marL="0" indent="0">
              <a:buNone/>
            </a:pPr>
            <a:r>
              <a:rPr lang="en-US" dirty="0"/>
              <a:t>Can also be done with </a:t>
            </a:r>
            <a:r>
              <a:rPr lang="en-US" i="1" dirty="0"/>
              <a:t>git checkout</a:t>
            </a:r>
            <a:endParaRPr lang="en-US" dirty="0"/>
          </a:p>
          <a:p>
            <a:pPr lvl="1"/>
            <a:r>
              <a:rPr lang="en-US" i="1" dirty="0"/>
              <a:t>checkout</a:t>
            </a:r>
            <a:r>
              <a:rPr lang="en-US" dirty="0"/>
              <a:t> can also be used to copy file(s) from another branch</a:t>
            </a:r>
          </a:p>
          <a:p>
            <a:pPr marL="0" indent="0">
              <a:buNone/>
            </a:pPr>
            <a:endParaRPr lang="en-US" dirty="0"/>
          </a:p>
          <a:p>
            <a:pPr marL="0" indent="0">
              <a:buNone/>
            </a:pPr>
            <a:r>
              <a:rPr lang="en-US" dirty="0"/>
              <a:t>Will prompt you to commit your changes if it detects updates in tracked files.</a:t>
            </a:r>
          </a:p>
        </p:txBody>
      </p:sp>
      <p:pic>
        <p:nvPicPr>
          <p:cNvPr id="5" name="Picture 4" descr="A screenshot of a computer program&#10;&#10;Description automatically generated with medium confidence">
            <a:extLst>
              <a:ext uri="{FF2B5EF4-FFF2-40B4-BE49-F238E27FC236}">
                <a16:creationId xmlns:a16="http://schemas.microsoft.com/office/drawing/2014/main" id="{C9F6A953-C48F-D0E7-1808-FB7961C7CD5A}"/>
              </a:ext>
            </a:extLst>
          </p:cNvPr>
          <p:cNvPicPr>
            <a:picLocks noChangeAspect="1"/>
          </p:cNvPicPr>
          <p:nvPr/>
        </p:nvPicPr>
        <p:blipFill>
          <a:blip r:embed="rId3"/>
          <a:stretch>
            <a:fillRect/>
          </a:stretch>
        </p:blipFill>
        <p:spPr>
          <a:xfrm>
            <a:off x="5397190" y="871421"/>
            <a:ext cx="6604000" cy="5753100"/>
          </a:xfrm>
          <a:prstGeom prst="rect">
            <a:avLst/>
          </a:prstGeom>
        </p:spPr>
      </p:pic>
    </p:spTree>
    <p:extLst>
      <p:ext uri="{BB962C8B-B14F-4D97-AF65-F5344CB8AC3E}">
        <p14:creationId xmlns:p14="http://schemas.microsoft.com/office/powerpoint/2010/main" val="32636208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A4439-E70E-5FE3-5ADA-449C88BB832B}"/>
              </a:ext>
            </a:extLst>
          </p:cNvPr>
          <p:cNvSpPr>
            <a:spLocks noGrp="1"/>
          </p:cNvSpPr>
          <p:nvPr>
            <p:ph type="title"/>
          </p:nvPr>
        </p:nvSpPr>
        <p:spPr/>
        <p:txBody>
          <a:bodyPr/>
          <a:lstStyle/>
          <a:p>
            <a:r>
              <a:rPr lang="en-US" i="1" dirty="0"/>
              <a:t>git branch</a:t>
            </a:r>
            <a:r>
              <a:rPr lang="en-US" dirty="0"/>
              <a:t>: A new branch</a:t>
            </a:r>
            <a:endParaRPr lang="en-US" i="1" dirty="0"/>
          </a:p>
        </p:txBody>
      </p:sp>
      <p:sp>
        <p:nvSpPr>
          <p:cNvPr id="3" name="Content Placeholder 2">
            <a:extLst>
              <a:ext uri="{FF2B5EF4-FFF2-40B4-BE49-F238E27FC236}">
                <a16:creationId xmlns:a16="http://schemas.microsoft.com/office/drawing/2014/main" id="{4B2A80E0-9056-F373-FD4A-B89FC58BA5B1}"/>
              </a:ext>
            </a:extLst>
          </p:cNvPr>
          <p:cNvSpPr>
            <a:spLocks noGrp="1"/>
          </p:cNvSpPr>
          <p:nvPr>
            <p:ph idx="1"/>
          </p:nvPr>
        </p:nvSpPr>
        <p:spPr>
          <a:xfrm>
            <a:off x="324331" y="2174799"/>
            <a:ext cx="6009561" cy="4493630"/>
          </a:xfrm>
        </p:spPr>
        <p:txBody>
          <a:bodyPr/>
          <a:lstStyle/>
          <a:p>
            <a:pPr marL="0" indent="0">
              <a:buNone/>
            </a:pPr>
            <a:r>
              <a:rPr lang="en-US" i="1" dirty="0"/>
              <a:t>git branch &lt;</a:t>
            </a:r>
            <a:r>
              <a:rPr lang="en-US" i="1" dirty="0" err="1"/>
              <a:t>new_branch</a:t>
            </a:r>
            <a:r>
              <a:rPr lang="en-US" i="1" dirty="0"/>
              <a:t>&gt;</a:t>
            </a:r>
            <a:r>
              <a:rPr lang="en-US" dirty="0"/>
              <a:t> will create a new branch with whatever name you give it</a:t>
            </a:r>
          </a:p>
          <a:p>
            <a:pPr lvl="1"/>
            <a:r>
              <a:rPr lang="en-US" i="1" dirty="0"/>
              <a:t>git push --set-upstream origin &lt;</a:t>
            </a:r>
            <a:r>
              <a:rPr lang="en-US" i="1" dirty="0" err="1"/>
              <a:t>new_branch</a:t>
            </a:r>
            <a:r>
              <a:rPr lang="en-US" i="1" dirty="0"/>
              <a:t>&gt;</a:t>
            </a:r>
          </a:p>
          <a:p>
            <a:pPr marL="0" indent="0">
              <a:buNone/>
            </a:pPr>
            <a:endParaRPr lang="en-US" dirty="0"/>
          </a:p>
          <a:p>
            <a:pPr marL="0" indent="0">
              <a:buNone/>
            </a:pPr>
            <a:r>
              <a:rPr lang="en-US" dirty="0"/>
              <a:t>You can also create a new branch on GitHub’s webpage for your repository, then</a:t>
            </a:r>
          </a:p>
          <a:p>
            <a:pPr marL="0" indent="0">
              <a:buNone/>
            </a:pPr>
            <a:r>
              <a:rPr lang="en-US" dirty="0"/>
              <a:t>	</a:t>
            </a:r>
            <a:r>
              <a:rPr lang="en-US" i="1" dirty="0"/>
              <a:t>git pull</a:t>
            </a:r>
          </a:p>
          <a:p>
            <a:pPr marL="0" indent="0">
              <a:buNone/>
            </a:pPr>
            <a:r>
              <a:rPr lang="en-US" i="1" dirty="0"/>
              <a:t>	git switch &lt;</a:t>
            </a:r>
            <a:r>
              <a:rPr lang="en-US" i="1" dirty="0" err="1"/>
              <a:t>branch_name</a:t>
            </a:r>
            <a:r>
              <a:rPr lang="en-US" i="1" dirty="0"/>
              <a:t>&gt;</a:t>
            </a:r>
          </a:p>
          <a:p>
            <a:pPr marL="0" indent="0">
              <a:buNone/>
            </a:pPr>
            <a:endParaRPr lang="en-US" dirty="0"/>
          </a:p>
          <a:p>
            <a:pPr marL="0" indent="0">
              <a:buNone/>
            </a:pPr>
            <a:r>
              <a:rPr lang="en-US" i="1" dirty="0"/>
              <a:t>git branch --delete &lt;</a:t>
            </a:r>
            <a:r>
              <a:rPr lang="en-US" i="1" dirty="0" err="1"/>
              <a:t>branch_name</a:t>
            </a:r>
            <a:r>
              <a:rPr lang="en-US" i="1" dirty="0"/>
              <a:t>&gt;</a:t>
            </a:r>
            <a:r>
              <a:rPr lang="en-US" dirty="0"/>
              <a:t> will delete the local copy of the branch</a:t>
            </a:r>
            <a:endParaRPr lang="en-US" i="1" dirty="0"/>
          </a:p>
        </p:txBody>
      </p:sp>
      <p:pic>
        <p:nvPicPr>
          <p:cNvPr id="6" name="Picture 5" descr="A screenshot of a phone&#10;&#10;Description automatically generated with medium confidence">
            <a:extLst>
              <a:ext uri="{FF2B5EF4-FFF2-40B4-BE49-F238E27FC236}">
                <a16:creationId xmlns:a16="http://schemas.microsoft.com/office/drawing/2014/main" id="{8E0FC9ED-C71D-2384-BFE5-B49E7C5478E4}"/>
              </a:ext>
            </a:extLst>
          </p:cNvPr>
          <p:cNvPicPr>
            <a:picLocks noChangeAspect="1"/>
          </p:cNvPicPr>
          <p:nvPr/>
        </p:nvPicPr>
        <p:blipFill>
          <a:blip r:embed="rId3"/>
          <a:stretch>
            <a:fillRect/>
          </a:stretch>
        </p:blipFill>
        <p:spPr>
          <a:xfrm>
            <a:off x="7268100" y="0"/>
            <a:ext cx="4011993" cy="6858000"/>
          </a:xfrm>
          <a:prstGeom prst="rect">
            <a:avLst/>
          </a:prstGeom>
        </p:spPr>
      </p:pic>
    </p:spTree>
    <p:extLst>
      <p:ext uri="{BB962C8B-B14F-4D97-AF65-F5344CB8AC3E}">
        <p14:creationId xmlns:p14="http://schemas.microsoft.com/office/powerpoint/2010/main" val="2082665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9DF88-95BE-96DA-EE24-D761E9CF73CE}"/>
              </a:ext>
            </a:extLst>
          </p:cNvPr>
          <p:cNvSpPr>
            <a:spLocks noGrp="1"/>
          </p:cNvSpPr>
          <p:nvPr>
            <p:ph type="title"/>
          </p:nvPr>
        </p:nvSpPr>
        <p:spPr/>
        <p:txBody>
          <a:bodyPr/>
          <a:lstStyle/>
          <a:p>
            <a:r>
              <a:rPr lang="en-US" dirty="0"/>
              <a:t>Merging branches</a:t>
            </a:r>
            <a:endParaRPr lang="en-US" i="1" dirty="0"/>
          </a:p>
        </p:txBody>
      </p:sp>
      <p:sp>
        <p:nvSpPr>
          <p:cNvPr id="3" name="Content Placeholder 2">
            <a:extLst>
              <a:ext uri="{FF2B5EF4-FFF2-40B4-BE49-F238E27FC236}">
                <a16:creationId xmlns:a16="http://schemas.microsoft.com/office/drawing/2014/main" id="{883A2CAC-50EA-BFFD-1996-3614C7D0805E}"/>
              </a:ext>
            </a:extLst>
          </p:cNvPr>
          <p:cNvSpPr>
            <a:spLocks noGrp="1"/>
          </p:cNvSpPr>
          <p:nvPr>
            <p:ph idx="1"/>
          </p:nvPr>
        </p:nvSpPr>
        <p:spPr>
          <a:xfrm>
            <a:off x="591111" y="2205154"/>
            <a:ext cx="6188830" cy="4510668"/>
          </a:xfrm>
        </p:spPr>
        <p:txBody>
          <a:bodyPr>
            <a:normAutofit/>
          </a:bodyPr>
          <a:lstStyle/>
          <a:p>
            <a:pPr marL="0" indent="0">
              <a:buNone/>
            </a:pPr>
            <a:r>
              <a:rPr lang="en-US" dirty="0"/>
              <a:t>Copies the commits on one branch into another branch</a:t>
            </a:r>
          </a:p>
          <a:p>
            <a:pPr marL="0" indent="0">
              <a:buNone/>
            </a:pPr>
            <a:endParaRPr lang="en-US" dirty="0"/>
          </a:p>
          <a:p>
            <a:pPr marL="0" indent="0">
              <a:buNone/>
            </a:pPr>
            <a:r>
              <a:rPr lang="en-US" dirty="0"/>
              <a:t>When collaborating, open a </a:t>
            </a:r>
            <a:r>
              <a:rPr lang="en-US" i="1" dirty="0"/>
              <a:t>pull request</a:t>
            </a:r>
            <a:r>
              <a:rPr lang="en-US" dirty="0"/>
              <a:t>. Merge will be handled on GitHub’s website.</a:t>
            </a:r>
            <a:endParaRPr lang="en-US" i="1" dirty="0"/>
          </a:p>
          <a:p>
            <a:pPr marL="0" indent="0">
              <a:buNone/>
            </a:pPr>
            <a:endParaRPr lang="en-US" dirty="0"/>
          </a:p>
          <a:p>
            <a:pPr marL="0" indent="0">
              <a:buNone/>
            </a:pPr>
            <a:r>
              <a:rPr lang="en-US" dirty="0"/>
              <a:t>Locally, you can use:</a:t>
            </a:r>
          </a:p>
          <a:p>
            <a:pPr marL="0" indent="0">
              <a:buNone/>
            </a:pPr>
            <a:r>
              <a:rPr lang="en-US" dirty="0"/>
              <a:t>	</a:t>
            </a:r>
            <a:r>
              <a:rPr lang="en-US" i="1" dirty="0"/>
              <a:t>git switch &lt;</a:t>
            </a:r>
            <a:r>
              <a:rPr lang="en-US" i="1" dirty="0" err="1"/>
              <a:t>into_branch</a:t>
            </a:r>
            <a:r>
              <a:rPr lang="en-US" i="1" dirty="0"/>
              <a:t>&gt;</a:t>
            </a:r>
          </a:p>
          <a:p>
            <a:pPr marL="0" indent="0">
              <a:buNone/>
            </a:pPr>
            <a:r>
              <a:rPr lang="en-US" i="1" dirty="0"/>
              <a:t>	git merge &lt;</a:t>
            </a:r>
            <a:r>
              <a:rPr lang="en-US" i="1" dirty="0" err="1"/>
              <a:t>from_branch</a:t>
            </a:r>
            <a:r>
              <a:rPr lang="en-US" i="1" dirty="0"/>
              <a:t>&gt;</a:t>
            </a:r>
          </a:p>
          <a:p>
            <a:pPr marL="0" indent="0">
              <a:buNone/>
            </a:pPr>
            <a:r>
              <a:rPr lang="en-US" i="1" dirty="0"/>
              <a:t>	git push</a:t>
            </a:r>
          </a:p>
        </p:txBody>
      </p:sp>
      <p:pic>
        <p:nvPicPr>
          <p:cNvPr id="7" name="Picture 6" descr="A screenshot of a phone&#10;&#10;Description automatically generated with medium confidence">
            <a:extLst>
              <a:ext uri="{FF2B5EF4-FFF2-40B4-BE49-F238E27FC236}">
                <a16:creationId xmlns:a16="http://schemas.microsoft.com/office/drawing/2014/main" id="{98814CC9-0F67-18E6-E8CC-92D0ED991D83}"/>
              </a:ext>
            </a:extLst>
          </p:cNvPr>
          <p:cNvPicPr>
            <a:picLocks noChangeAspect="1"/>
          </p:cNvPicPr>
          <p:nvPr/>
        </p:nvPicPr>
        <p:blipFill>
          <a:blip r:embed="rId3"/>
          <a:stretch>
            <a:fillRect/>
          </a:stretch>
        </p:blipFill>
        <p:spPr>
          <a:xfrm>
            <a:off x="7271679" y="3115836"/>
            <a:ext cx="4584700" cy="2209800"/>
          </a:xfrm>
          <a:prstGeom prst="rect">
            <a:avLst/>
          </a:prstGeom>
        </p:spPr>
      </p:pic>
      <p:sp>
        <p:nvSpPr>
          <p:cNvPr id="8" name="Donut 7">
            <a:extLst>
              <a:ext uri="{FF2B5EF4-FFF2-40B4-BE49-F238E27FC236}">
                <a16:creationId xmlns:a16="http://schemas.microsoft.com/office/drawing/2014/main" id="{D794A256-6776-A710-9398-FDC07A793CF9}"/>
              </a:ext>
            </a:extLst>
          </p:cNvPr>
          <p:cNvSpPr/>
          <p:nvPr/>
        </p:nvSpPr>
        <p:spPr>
          <a:xfrm>
            <a:off x="9367027" y="3713357"/>
            <a:ext cx="2642839" cy="747131"/>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24453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C3BC-AB5B-02C3-D0A8-012C549A9F1D}"/>
              </a:ext>
            </a:extLst>
          </p:cNvPr>
          <p:cNvSpPr>
            <a:spLocks noGrp="1"/>
          </p:cNvSpPr>
          <p:nvPr>
            <p:ph type="title"/>
          </p:nvPr>
        </p:nvSpPr>
        <p:spPr/>
        <p:txBody>
          <a:bodyPr/>
          <a:lstStyle/>
          <a:p>
            <a:r>
              <a:rPr lang="en-US" dirty="0"/>
              <a:t>How Researchers Benefit from GitHub</a:t>
            </a:r>
          </a:p>
        </p:txBody>
      </p:sp>
      <p:sp>
        <p:nvSpPr>
          <p:cNvPr id="3" name="Content Placeholder 2">
            <a:extLst>
              <a:ext uri="{FF2B5EF4-FFF2-40B4-BE49-F238E27FC236}">
                <a16:creationId xmlns:a16="http://schemas.microsoft.com/office/drawing/2014/main" id="{DFDD1995-DA86-A3C5-3956-DEA75905C792}"/>
              </a:ext>
            </a:extLst>
          </p:cNvPr>
          <p:cNvSpPr>
            <a:spLocks noGrp="1"/>
          </p:cNvSpPr>
          <p:nvPr>
            <p:ph idx="1"/>
          </p:nvPr>
        </p:nvSpPr>
        <p:spPr>
          <a:xfrm>
            <a:off x="546507" y="2141034"/>
            <a:ext cx="10426293" cy="4716966"/>
          </a:xfrm>
        </p:spPr>
        <p:txBody>
          <a:bodyPr>
            <a:normAutofit/>
          </a:bodyPr>
          <a:lstStyle/>
          <a:p>
            <a:pPr marL="0" indent="0">
              <a:buNone/>
            </a:pPr>
            <a:r>
              <a:rPr lang="en-US" dirty="0"/>
              <a:t>At the end of the day, or whenever you need it: </a:t>
            </a:r>
            <a:r>
              <a:rPr lang="en-US" i="1" dirty="0"/>
              <a:t>git add + git commit + git push</a:t>
            </a:r>
            <a:endParaRPr lang="en-US" dirty="0"/>
          </a:p>
          <a:p>
            <a:pPr marL="0" indent="0">
              <a:buNone/>
            </a:pPr>
            <a:r>
              <a:rPr lang="en-US" dirty="0"/>
              <a:t>Later, or simply on a different computer: </a:t>
            </a:r>
            <a:r>
              <a:rPr lang="en-US" i="1" dirty="0"/>
              <a:t>git pull</a:t>
            </a:r>
            <a:endParaRPr lang="en-US" dirty="0"/>
          </a:p>
          <a:p>
            <a:pPr lvl="1"/>
            <a:r>
              <a:rPr lang="en-US" dirty="0"/>
              <a:t>No need to handle transfers yourself!</a:t>
            </a:r>
          </a:p>
          <a:p>
            <a:pPr lvl="1"/>
            <a:r>
              <a:rPr lang="en-US" dirty="0"/>
              <a:t>The other system </a:t>
            </a:r>
            <a:r>
              <a:rPr lang="en-US" i="1" dirty="0"/>
              <a:t>can</a:t>
            </a:r>
            <a:r>
              <a:rPr lang="en-US" dirty="0"/>
              <a:t> be a supercomputer (e.g., Ohio Supercomputer Center)</a:t>
            </a:r>
          </a:p>
          <a:p>
            <a:pPr lvl="1"/>
            <a:r>
              <a:rPr lang="en-US" dirty="0"/>
              <a:t>If all you’re looking for is managing files between systems, then </a:t>
            </a:r>
            <a:r>
              <a:rPr lang="en-US" i="1" dirty="0"/>
              <a:t>add</a:t>
            </a:r>
            <a:r>
              <a:rPr lang="en-US" dirty="0"/>
              <a:t>, </a:t>
            </a:r>
            <a:r>
              <a:rPr lang="en-US" i="1" dirty="0"/>
              <a:t>commit</a:t>
            </a:r>
            <a:r>
              <a:rPr lang="en-US" dirty="0"/>
              <a:t>, </a:t>
            </a:r>
            <a:r>
              <a:rPr lang="en-US" i="1" dirty="0"/>
              <a:t>push</a:t>
            </a:r>
            <a:r>
              <a:rPr lang="en-US" dirty="0"/>
              <a:t>, and </a:t>
            </a:r>
            <a:r>
              <a:rPr lang="en-US" i="1" dirty="0"/>
              <a:t>pull</a:t>
            </a:r>
            <a:r>
              <a:rPr lang="en-US" dirty="0"/>
              <a:t> are all you </a:t>
            </a:r>
            <a:r>
              <a:rPr lang="en-US" i="1" dirty="0"/>
              <a:t>really</a:t>
            </a:r>
            <a:r>
              <a:rPr lang="en-US" dirty="0"/>
              <a:t> need</a:t>
            </a:r>
          </a:p>
          <a:p>
            <a:pPr marL="0" indent="0">
              <a:buNone/>
            </a:pPr>
            <a:endParaRPr lang="en-US" dirty="0"/>
          </a:p>
          <a:p>
            <a:pPr marL="0" indent="0">
              <a:buNone/>
            </a:pPr>
            <a:r>
              <a:rPr lang="en-US" dirty="0"/>
              <a:t>You’re backing up your work in the process</a:t>
            </a:r>
          </a:p>
          <a:p>
            <a:pPr marL="0" indent="0">
              <a:buNone/>
            </a:pPr>
            <a:endParaRPr lang="en-US" dirty="0"/>
          </a:p>
          <a:p>
            <a:pPr marL="0" indent="0">
              <a:buNone/>
            </a:pPr>
            <a:r>
              <a:rPr lang="en-US" dirty="0"/>
              <a:t>“Can you send me a copy of your code?”</a:t>
            </a:r>
          </a:p>
          <a:p>
            <a:pPr marL="0" indent="0">
              <a:buNone/>
            </a:pPr>
            <a:r>
              <a:rPr lang="en-US" dirty="0"/>
              <a:t>“Sure, here’s a link that won’t change even if the code changes.”</a:t>
            </a:r>
          </a:p>
        </p:txBody>
      </p:sp>
    </p:spTree>
    <p:extLst>
      <p:ext uri="{BB962C8B-B14F-4D97-AF65-F5344CB8AC3E}">
        <p14:creationId xmlns:p14="http://schemas.microsoft.com/office/powerpoint/2010/main" val="4418287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128B6-EE4F-AA4C-7CC0-0BBE1BC02524}"/>
              </a:ext>
            </a:extLst>
          </p:cNvPr>
          <p:cNvSpPr>
            <a:spLocks noGrp="1"/>
          </p:cNvSpPr>
          <p:nvPr>
            <p:ph type="title"/>
          </p:nvPr>
        </p:nvSpPr>
        <p:spPr/>
        <p:txBody>
          <a:bodyPr/>
          <a:lstStyle/>
          <a:p>
            <a:r>
              <a:rPr lang="en-US" dirty="0"/>
              <a:t>GitHub Pages: An easy way to deploy websites</a:t>
            </a:r>
          </a:p>
        </p:txBody>
      </p:sp>
      <p:sp>
        <p:nvSpPr>
          <p:cNvPr id="3" name="Content Placeholder 2">
            <a:extLst>
              <a:ext uri="{FF2B5EF4-FFF2-40B4-BE49-F238E27FC236}">
                <a16:creationId xmlns:a16="http://schemas.microsoft.com/office/drawing/2014/main" id="{0EEBD8C4-231D-DE16-616A-9029716AB2B5}"/>
              </a:ext>
            </a:extLst>
          </p:cNvPr>
          <p:cNvSpPr>
            <a:spLocks noGrp="1"/>
          </p:cNvSpPr>
          <p:nvPr>
            <p:ph idx="1"/>
          </p:nvPr>
        </p:nvSpPr>
        <p:spPr>
          <a:xfrm>
            <a:off x="680321" y="2336872"/>
            <a:ext cx="9613861" cy="4086229"/>
          </a:xfrm>
        </p:spPr>
        <p:txBody>
          <a:bodyPr/>
          <a:lstStyle/>
          <a:p>
            <a:pPr marL="0" indent="0">
              <a:buNone/>
            </a:pPr>
            <a:r>
              <a:rPr lang="en-US" dirty="0"/>
              <a:t>GitHub will host </a:t>
            </a:r>
            <a:r>
              <a:rPr lang="en-US" i="1" dirty="0"/>
              <a:t>static</a:t>
            </a:r>
            <a:r>
              <a:rPr lang="en-US" dirty="0"/>
              <a:t> websites for free!</a:t>
            </a:r>
          </a:p>
          <a:p>
            <a:pPr lvl="1"/>
            <a:r>
              <a:rPr lang="en-US" i="1" dirty="0"/>
              <a:t>Static</a:t>
            </a:r>
            <a:r>
              <a:rPr lang="en-US" dirty="0"/>
              <a:t>: built using HTML/Markdown as opposed to JavaScript (</a:t>
            </a:r>
            <a:r>
              <a:rPr lang="en-US" i="1" dirty="0"/>
              <a:t>dynamic</a:t>
            </a:r>
            <a:r>
              <a:rPr lang="en-US" dirty="0"/>
              <a:t>)</a:t>
            </a:r>
            <a:endParaRPr lang="en-US" i="1" dirty="0"/>
          </a:p>
          <a:p>
            <a:pPr lvl="1"/>
            <a:r>
              <a:rPr lang="en-US" dirty="0"/>
              <a:t>Popular among academics </a:t>
            </a:r>
            <a:r>
              <a:rPr lang="en-US" dirty="0">
                <a:sym typeface="Wingdings" pitchFamily="2" charset="2"/>
              </a:rPr>
              <a:t> more freedom than, e.g., google sites</a:t>
            </a:r>
            <a:endParaRPr lang="en-US" dirty="0"/>
          </a:p>
          <a:p>
            <a:pPr lvl="1"/>
            <a:r>
              <a:rPr lang="en-US" i="1" dirty="0"/>
              <a:t>https://</a:t>
            </a:r>
            <a:r>
              <a:rPr lang="en-US" i="1" dirty="0" err="1"/>
              <a:t>username.github.io</a:t>
            </a:r>
            <a:r>
              <a:rPr lang="en-US" dirty="0"/>
              <a:t> </a:t>
            </a:r>
            <a:r>
              <a:rPr lang="en-US" dirty="0">
                <a:sym typeface="Wingdings" pitchFamily="2" charset="2"/>
              </a:rPr>
              <a:t> URLs of this format are GitHub websites</a:t>
            </a:r>
          </a:p>
          <a:p>
            <a:pPr marL="0" indent="0">
              <a:buNone/>
            </a:pPr>
            <a:endParaRPr lang="en-US" dirty="0">
              <a:sym typeface="Wingdings" pitchFamily="2" charset="2"/>
            </a:endParaRPr>
          </a:p>
          <a:p>
            <a:pPr marL="0" indent="0">
              <a:buNone/>
            </a:pPr>
            <a:endParaRPr lang="en-US" dirty="0">
              <a:sym typeface="Wingdings" pitchFamily="2" charset="2"/>
            </a:endParaRPr>
          </a:p>
          <a:p>
            <a:pPr marL="0" indent="0">
              <a:buNone/>
            </a:pPr>
            <a:r>
              <a:rPr lang="en-US" dirty="0">
                <a:sym typeface="Wingdings" pitchFamily="2" charset="2"/>
              </a:rPr>
              <a:t>Can also be deployed at any URL that you own the rights to</a:t>
            </a:r>
          </a:p>
          <a:p>
            <a:pPr lvl="1"/>
            <a:r>
              <a:rPr lang="en-US" dirty="0">
                <a:sym typeface="Wingdings" pitchFamily="2" charset="2"/>
              </a:rPr>
              <a:t>Example: </a:t>
            </a:r>
            <a:r>
              <a:rPr lang="en-US" i="1" dirty="0">
                <a:sym typeface="Wingdings" pitchFamily="2" charset="2"/>
              </a:rPr>
              <a:t>https://</a:t>
            </a:r>
            <a:r>
              <a:rPr lang="en-US" i="1" dirty="0" err="1">
                <a:sym typeface="Wingdings" pitchFamily="2" charset="2"/>
              </a:rPr>
              <a:t>giganano.github.io</a:t>
            </a:r>
            <a:r>
              <a:rPr lang="en-US" dirty="0">
                <a:sym typeface="Wingdings" pitchFamily="2" charset="2"/>
              </a:rPr>
              <a:t> redirects to </a:t>
            </a:r>
            <a:r>
              <a:rPr lang="en-US" i="1" dirty="0">
                <a:sym typeface="Wingdings" pitchFamily="2" charset="2"/>
              </a:rPr>
              <a:t>https://</a:t>
            </a:r>
            <a:r>
              <a:rPr lang="en-US" i="1" dirty="0" err="1">
                <a:sym typeface="Wingdings" pitchFamily="2" charset="2"/>
              </a:rPr>
              <a:t>jamesjohnson.space</a:t>
            </a:r>
            <a:endParaRPr lang="en-US" i="1" dirty="0">
              <a:sym typeface="Wingdings" pitchFamily="2" charset="2"/>
            </a:endParaRPr>
          </a:p>
          <a:p>
            <a:pPr lvl="1"/>
            <a:r>
              <a:rPr lang="en-US" dirty="0">
                <a:sym typeface="Wingdings" pitchFamily="2" charset="2"/>
              </a:rPr>
              <a:t>The source material for this bootcamp is hosted on a GitHub website</a:t>
            </a:r>
          </a:p>
          <a:p>
            <a:pPr lvl="2"/>
            <a:r>
              <a:rPr lang="en-US" i="1" dirty="0">
                <a:sym typeface="Wingdings" pitchFamily="2" charset="2"/>
              </a:rPr>
              <a:t>https://</a:t>
            </a:r>
            <a:r>
              <a:rPr lang="en-US" i="1" dirty="0" err="1">
                <a:sym typeface="Wingdings" pitchFamily="2" charset="2"/>
              </a:rPr>
              <a:t>jamesjohnson.space</a:t>
            </a:r>
            <a:r>
              <a:rPr lang="en-US" i="1" dirty="0">
                <a:sym typeface="Wingdings" pitchFamily="2" charset="2"/>
              </a:rPr>
              <a:t>/bootcamp</a:t>
            </a:r>
            <a:r>
              <a:rPr lang="en-US" dirty="0">
                <a:sym typeface="Wingdings" pitchFamily="2" charset="2"/>
              </a:rPr>
              <a:t> is really just </a:t>
            </a:r>
            <a:r>
              <a:rPr lang="en-US" i="1" dirty="0">
                <a:sym typeface="Wingdings" pitchFamily="2" charset="2"/>
              </a:rPr>
              <a:t>https://</a:t>
            </a:r>
            <a:r>
              <a:rPr lang="en-US" i="1" dirty="0" err="1">
                <a:sym typeface="Wingdings" pitchFamily="2" charset="2"/>
              </a:rPr>
              <a:t>giganano.github.io</a:t>
            </a:r>
            <a:r>
              <a:rPr lang="en-US" i="1" dirty="0">
                <a:sym typeface="Wingdings" pitchFamily="2" charset="2"/>
              </a:rPr>
              <a:t>/bootcamp </a:t>
            </a:r>
          </a:p>
        </p:txBody>
      </p:sp>
    </p:spTree>
    <p:extLst>
      <p:ext uri="{BB962C8B-B14F-4D97-AF65-F5344CB8AC3E}">
        <p14:creationId xmlns:p14="http://schemas.microsoft.com/office/powerpoint/2010/main" val="40321700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128B6-EE4F-AA4C-7CC0-0BBE1BC02524}"/>
              </a:ext>
            </a:extLst>
          </p:cNvPr>
          <p:cNvSpPr>
            <a:spLocks noGrp="1"/>
          </p:cNvSpPr>
          <p:nvPr>
            <p:ph type="title"/>
          </p:nvPr>
        </p:nvSpPr>
        <p:spPr/>
        <p:txBody>
          <a:bodyPr/>
          <a:lstStyle/>
          <a:p>
            <a:r>
              <a:rPr lang="en-US" dirty="0"/>
              <a:t>GitHub Pages: An easy way to deploy websites</a:t>
            </a:r>
          </a:p>
        </p:txBody>
      </p:sp>
      <p:pic>
        <p:nvPicPr>
          <p:cNvPr id="12" name="Picture 11" descr="A screenshot of a computer&#10;&#10;Description automatically generated with medium confidence">
            <a:extLst>
              <a:ext uri="{FF2B5EF4-FFF2-40B4-BE49-F238E27FC236}">
                <a16:creationId xmlns:a16="http://schemas.microsoft.com/office/drawing/2014/main" id="{E6BCB276-C822-A416-84F6-43ADD37829FF}"/>
              </a:ext>
            </a:extLst>
          </p:cNvPr>
          <p:cNvPicPr>
            <a:picLocks noChangeAspect="1"/>
          </p:cNvPicPr>
          <p:nvPr/>
        </p:nvPicPr>
        <p:blipFill>
          <a:blip r:embed="rId3"/>
          <a:stretch>
            <a:fillRect/>
          </a:stretch>
        </p:blipFill>
        <p:spPr>
          <a:xfrm>
            <a:off x="4951141" y="2136408"/>
            <a:ext cx="6799557" cy="4566125"/>
          </a:xfrm>
          <a:prstGeom prst="rect">
            <a:avLst/>
          </a:prstGeom>
        </p:spPr>
      </p:pic>
      <p:sp>
        <p:nvSpPr>
          <p:cNvPr id="13" name="Donut 12">
            <a:extLst>
              <a:ext uri="{FF2B5EF4-FFF2-40B4-BE49-F238E27FC236}">
                <a16:creationId xmlns:a16="http://schemas.microsoft.com/office/drawing/2014/main" id="{0DB75540-07CC-34A9-A80A-7EC51D98F4F1}"/>
              </a:ext>
            </a:extLst>
          </p:cNvPr>
          <p:cNvSpPr/>
          <p:nvPr/>
        </p:nvSpPr>
        <p:spPr>
          <a:xfrm>
            <a:off x="9266665" y="2338730"/>
            <a:ext cx="903247" cy="412595"/>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Donut 13">
            <a:extLst>
              <a:ext uri="{FF2B5EF4-FFF2-40B4-BE49-F238E27FC236}">
                <a16:creationId xmlns:a16="http://schemas.microsoft.com/office/drawing/2014/main" id="{6002F1E5-7F4F-2216-5754-C3A4D8953BF9}"/>
              </a:ext>
            </a:extLst>
          </p:cNvPr>
          <p:cNvSpPr/>
          <p:nvPr/>
        </p:nvSpPr>
        <p:spPr>
          <a:xfrm>
            <a:off x="5237356" y="5003180"/>
            <a:ext cx="1416207" cy="412595"/>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Donut 14">
            <a:extLst>
              <a:ext uri="{FF2B5EF4-FFF2-40B4-BE49-F238E27FC236}">
                <a16:creationId xmlns:a16="http://schemas.microsoft.com/office/drawing/2014/main" id="{5A62837C-993B-47B4-57FE-4AA4108978CD}"/>
              </a:ext>
            </a:extLst>
          </p:cNvPr>
          <p:cNvSpPr/>
          <p:nvPr/>
        </p:nvSpPr>
        <p:spPr>
          <a:xfrm>
            <a:off x="7121912" y="5692177"/>
            <a:ext cx="1416207" cy="412595"/>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Donut 15">
            <a:extLst>
              <a:ext uri="{FF2B5EF4-FFF2-40B4-BE49-F238E27FC236}">
                <a16:creationId xmlns:a16="http://schemas.microsoft.com/office/drawing/2014/main" id="{B0C993DD-1F46-2373-0F77-78D420C91C41}"/>
              </a:ext>
            </a:extLst>
          </p:cNvPr>
          <p:cNvSpPr/>
          <p:nvPr/>
        </p:nvSpPr>
        <p:spPr>
          <a:xfrm>
            <a:off x="7121912" y="4080352"/>
            <a:ext cx="1721004" cy="559550"/>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Content Placeholder 2">
            <a:extLst>
              <a:ext uri="{FF2B5EF4-FFF2-40B4-BE49-F238E27FC236}">
                <a16:creationId xmlns:a16="http://schemas.microsoft.com/office/drawing/2014/main" id="{DFF294D3-B4CC-D4F1-A472-67457F9309E5}"/>
              </a:ext>
            </a:extLst>
          </p:cNvPr>
          <p:cNvSpPr>
            <a:spLocks noGrp="1"/>
          </p:cNvSpPr>
          <p:nvPr>
            <p:ph idx="1"/>
          </p:nvPr>
        </p:nvSpPr>
        <p:spPr>
          <a:xfrm>
            <a:off x="349406" y="2705252"/>
            <a:ext cx="4449336" cy="3309750"/>
          </a:xfrm>
        </p:spPr>
        <p:txBody>
          <a:bodyPr>
            <a:normAutofit/>
          </a:bodyPr>
          <a:lstStyle/>
          <a:p>
            <a:pPr marL="0" indent="0">
              <a:buNone/>
            </a:pPr>
            <a:r>
              <a:rPr lang="en-US" dirty="0">
                <a:sym typeface="Wingdings" pitchFamily="2" charset="2"/>
              </a:rPr>
              <a:t>In repository, navigate to Settings, then Pages, and tell it which branch to deploy from (usually </a:t>
            </a:r>
            <a:r>
              <a:rPr lang="en-US" i="1" dirty="0">
                <a:sym typeface="Wingdings" pitchFamily="2" charset="2"/>
              </a:rPr>
              <a:t>main</a:t>
            </a:r>
            <a:r>
              <a:rPr lang="en-US" dirty="0">
                <a:sym typeface="Wingdings" pitchFamily="2" charset="2"/>
              </a:rPr>
              <a:t>)</a:t>
            </a:r>
          </a:p>
          <a:p>
            <a:pPr marL="0" indent="0">
              <a:buNone/>
            </a:pPr>
            <a:endParaRPr lang="en-US" dirty="0">
              <a:sym typeface="Wingdings" pitchFamily="2" charset="2"/>
            </a:endParaRPr>
          </a:p>
          <a:p>
            <a:pPr marL="0" indent="0">
              <a:buNone/>
            </a:pPr>
            <a:endParaRPr lang="en-US" dirty="0">
              <a:sym typeface="Wingdings" pitchFamily="2" charset="2"/>
            </a:endParaRPr>
          </a:p>
          <a:p>
            <a:pPr marL="0" indent="0">
              <a:buNone/>
            </a:pPr>
            <a:r>
              <a:rPr lang="en-US" dirty="0">
                <a:sym typeface="Wingdings" pitchFamily="2" charset="2"/>
              </a:rPr>
              <a:t>In general, the name of the repo should end with </a:t>
            </a:r>
            <a:r>
              <a:rPr lang="en-US" i="1" dirty="0">
                <a:sym typeface="Wingdings" pitchFamily="2" charset="2"/>
              </a:rPr>
              <a:t>.</a:t>
            </a:r>
            <a:r>
              <a:rPr lang="en-US" i="1" dirty="0" err="1">
                <a:sym typeface="Wingdings" pitchFamily="2" charset="2"/>
              </a:rPr>
              <a:t>github.io</a:t>
            </a:r>
            <a:endParaRPr lang="en-US" dirty="0">
              <a:sym typeface="Wingdings" pitchFamily="2" charset="2"/>
            </a:endParaRPr>
          </a:p>
        </p:txBody>
      </p:sp>
      <p:sp>
        <p:nvSpPr>
          <p:cNvPr id="18" name="Donut 17">
            <a:extLst>
              <a:ext uri="{FF2B5EF4-FFF2-40B4-BE49-F238E27FC236}">
                <a16:creationId xmlns:a16="http://schemas.microsoft.com/office/drawing/2014/main" id="{7EE68470-490C-FF38-158A-E23A9CD77A8A}"/>
              </a:ext>
            </a:extLst>
          </p:cNvPr>
          <p:cNvSpPr/>
          <p:nvPr/>
        </p:nvSpPr>
        <p:spPr>
          <a:xfrm>
            <a:off x="4798742" y="1985478"/>
            <a:ext cx="2278566" cy="559550"/>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9418364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128B6-EE4F-AA4C-7CC0-0BBE1BC02524}"/>
              </a:ext>
            </a:extLst>
          </p:cNvPr>
          <p:cNvSpPr>
            <a:spLocks noGrp="1"/>
          </p:cNvSpPr>
          <p:nvPr>
            <p:ph type="title"/>
          </p:nvPr>
        </p:nvSpPr>
        <p:spPr/>
        <p:txBody>
          <a:bodyPr/>
          <a:lstStyle/>
          <a:p>
            <a:r>
              <a:rPr lang="en-US" dirty="0"/>
              <a:t>GitHub Pages: An easy way to deploy websites</a:t>
            </a:r>
          </a:p>
        </p:txBody>
      </p:sp>
      <p:sp>
        <p:nvSpPr>
          <p:cNvPr id="17" name="Content Placeholder 2">
            <a:extLst>
              <a:ext uri="{FF2B5EF4-FFF2-40B4-BE49-F238E27FC236}">
                <a16:creationId xmlns:a16="http://schemas.microsoft.com/office/drawing/2014/main" id="{DFF294D3-B4CC-D4F1-A472-67457F9309E5}"/>
              </a:ext>
            </a:extLst>
          </p:cNvPr>
          <p:cNvSpPr>
            <a:spLocks noGrp="1"/>
          </p:cNvSpPr>
          <p:nvPr>
            <p:ph idx="1"/>
          </p:nvPr>
        </p:nvSpPr>
        <p:spPr>
          <a:xfrm>
            <a:off x="267629" y="2174489"/>
            <a:ext cx="4839630" cy="4337824"/>
          </a:xfrm>
        </p:spPr>
        <p:txBody>
          <a:bodyPr/>
          <a:lstStyle/>
          <a:p>
            <a:pPr marL="0" indent="0">
              <a:buNone/>
            </a:pPr>
            <a:r>
              <a:rPr lang="en-US" dirty="0">
                <a:sym typeface="Wingdings" pitchFamily="2" charset="2"/>
              </a:rPr>
              <a:t>Built using HTML or Markdown</a:t>
            </a:r>
          </a:p>
          <a:p>
            <a:pPr lvl="1"/>
            <a:r>
              <a:rPr lang="en-US" i="1" dirty="0" err="1">
                <a:sym typeface="Wingdings" pitchFamily="2" charset="2"/>
              </a:rPr>
              <a:t>index.html</a:t>
            </a:r>
            <a:r>
              <a:rPr lang="en-US" i="1" dirty="0">
                <a:sym typeface="Wingdings" pitchFamily="2" charset="2"/>
              </a:rPr>
              <a:t> </a:t>
            </a:r>
            <a:r>
              <a:rPr lang="en-US" dirty="0">
                <a:sym typeface="Wingdings" pitchFamily="2" charset="2"/>
              </a:rPr>
              <a:t>or </a:t>
            </a:r>
            <a:r>
              <a:rPr lang="en-US" i="1" dirty="0" err="1">
                <a:sym typeface="Wingdings" pitchFamily="2" charset="2"/>
              </a:rPr>
              <a:t>index.md</a:t>
            </a:r>
            <a:r>
              <a:rPr lang="en-US" dirty="0">
                <a:sym typeface="Wingdings" pitchFamily="2" charset="2"/>
              </a:rPr>
              <a:t> will be the website’s front page</a:t>
            </a:r>
          </a:p>
          <a:p>
            <a:pPr marL="0" indent="0">
              <a:buNone/>
            </a:pPr>
            <a:endParaRPr lang="en-US" dirty="0">
              <a:sym typeface="Wingdings" pitchFamily="2" charset="2"/>
            </a:endParaRPr>
          </a:p>
          <a:p>
            <a:pPr marL="0" indent="0">
              <a:buNone/>
            </a:pPr>
            <a:r>
              <a:rPr lang="en-US" dirty="0">
                <a:sym typeface="Wingdings" pitchFamily="2" charset="2"/>
              </a:rPr>
              <a:t>Can use your own JavaScript or CSS (Cascading Style Sheets)</a:t>
            </a:r>
          </a:p>
          <a:p>
            <a:pPr marL="0" indent="0">
              <a:buNone/>
            </a:pPr>
            <a:endParaRPr lang="en-US" dirty="0">
              <a:sym typeface="Wingdings" pitchFamily="2" charset="2"/>
            </a:endParaRPr>
          </a:p>
          <a:p>
            <a:pPr marL="0" indent="0">
              <a:buNone/>
            </a:pPr>
            <a:r>
              <a:rPr lang="en-US" dirty="0">
                <a:sym typeface="Wingdings" pitchFamily="2" charset="2"/>
              </a:rPr>
              <a:t>Anatomy of a website:</a:t>
            </a:r>
          </a:p>
          <a:p>
            <a:pPr lvl="1"/>
            <a:r>
              <a:rPr lang="en-US" dirty="0">
                <a:sym typeface="Wingdings" pitchFamily="2" charset="2"/>
              </a:rPr>
              <a:t>HTML = bones</a:t>
            </a:r>
          </a:p>
          <a:p>
            <a:pPr lvl="1"/>
            <a:r>
              <a:rPr lang="en-US" dirty="0">
                <a:sym typeface="Wingdings" pitchFamily="2" charset="2"/>
              </a:rPr>
              <a:t>JavaScript = muscles</a:t>
            </a:r>
          </a:p>
          <a:p>
            <a:pPr lvl="1"/>
            <a:r>
              <a:rPr lang="en-US" dirty="0">
                <a:sym typeface="Wingdings" pitchFamily="2" charset="2"/>
              </a:rPr>
              <a:t>CSS = skin</a:t>
            </a:r>
          </a:p>
        </p:txBody>
      </p:sp>
      <p:pic>
        <p:nvPicPr>
          <p:cNvPr id="4" name="Picture 3" descr="A screenshot of a computer&#10;&#10;Description automatically generated with medium confidence">
            <a:extLst>
              <a:ext uri="{FF2B5EF4-FFF2-40B4-BE49-F238E27FC236}">
                <a16:creationId xmlns:a16="http://schemas.microsoft.com/office/drawing/2014/main" id="{1DC51B56-1722-CA47-C794-F5538F27096B}"/>
              </a:ext>
            </a:extLst>
          </p:cNvPr>
          <p:cNvPicPr>
            <a:picLocks noChangeAspect="1"/>
          </p:cNvPicPr>
          <p:nvPr/>
        </p:nvPicPr>
        <p:blipFill>
          <a:blip r:embed="rId3"/>
          <a:stretch>
            <a:fillRect/>
          </a:stretch>
        </p:blipFill>
        <p:spPr>
          <a:xfrm>
            <a:off x="5240110" y="2174488"/>
            <a:ext cx="6531667" cy="4337824"/>
          </a:xfrm>
          <a:prstGeom prst="rect">
            <a:avLst/>
          </a:prstGeom>
        </p:spPr>
      </p:pic>
      <p:sp>
        <p:nvSpPr>
          <p:cNvPr id="5" name="Donut 4">
            <a:extLst>
              <a:ext uri="{FF2B5EF4-FFF2-40B4-BE49-F238E27FC236}">
                <a16:creationId xmlns:a16="http://schemas.microsoft.com/office/drawing/2014/main" id="{680D0682-CE00-7CE3-817E-6A1A8500B5FB}"/>
              </a:ext>
            </a:extLst>
          </p:cNvPr>
          <p:cNvSpPr/>
          <p:nvPr/>
        </p:nvSpPr>
        <p:spPr>
          <a:xfrm>
            <a:off x="5293113" y="4019536"/>
            <a:ext cx="695092" cy="334537"/>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Donut 5">
            <a:extLst>
              <a:ext uri="{FF2B5EF4-FFF2-40B4-BE49-F238E27FC236}">
                <a16:creationId xmlns:a16="http://schemas.microsoft.com/office/drawing/2014/main" id="{88AC7CDA-EDBD-1902-0B6E-C26725D8396B}"/>
              </a:ext>
            </a:extLst>
          </p:cNvPr>
          <p:cNvSpPr/>
          <p:nvPr/>
        </p:nvSpPr>
        <p:spPr>
          <a:xfrm>
            <a:off x="5293113" y="3222703"/>
            <a:ext cx="695092" cy="334536"/>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2369294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128B6-EE4F-AA4C-7CC0-0BBE1BC02524}"/>
              </a:ext>
            </a:extLst>
          </p:cNvPr>
          <p:cNvSpPr>
            <a:spLocks noGrp="1"/>
          </p:cNvSpPr>
          <p:nvPr>
            <p:ph type="title"/>
          </p:nvPr>
        </p:nvSpPr>
        <p:spPr/>
        <p:txBody>
          <a:bodyPr/>
          <a:lstStyle/>
          <a:p>
            <a:r>
              <a:rPr lang="en-US" dirty="0"/>
              <a:t>GitHub Pages: An easy way to deploy websites</a:t>
            </a:r>
          </a:p>
        </p:txBody>
      </p:sp>
      <p:sp>
        <p:nvSpPr>
          <p:cNvPr id="17" name="Content Placeholder 2">
            <a:extLst>
              <a:ext uri="{FF2B5EF4-FFF2-40B4-BE49-F238E27FC236}">
                <a16:creationId xmlns:a16="http://schemas.microsoft.com/office/drawing/2014/main" id="{DFF294D3-B4CC-D4F1-A472-67457F9309E5}"/>
              </a:ext>
            </a:extLst>
          </p:cNvPr>
          <p:cNvSpPr>
            <a:spLocks noGrp="1"/>
          </p:cNvSpPr>
          <p:nvPr>
            <p:ph idx="1"/>
          </p:nvPr>
        </p:nvSpPr>
        <p:spPr>
          <a:xfrm>
            <a:off x="270317" y="2839024"/>
            <a:ext cx="4527395" cy="3160891"/>
          </a:xfrm>
        </p:spPr>
        <p:txBody>
          <a:bodyPr/>
          <a:lstStyle/>
          <a:p>
            <a:pPr marL="0" indent="0">
              <a:buNone/>
            </a:pPr>
            <a:r>
              <a:rPr lang="en-US" dirty="0">
                <a:sym typeface="Wingdings" pitchFamily="2" charset="2"/>
              </a:rPr>
              <a:t>Built using HTML or Markdown</a:t>
            </a:r>
          </a:p>
          <a:p>
            <a:pPr lvl="1"/>
            <a:r>
              <a:rPr lang="en-US" i="1" dirty="0" err="1">
                <a:sym typeface="Wingdings" pitchFamily="2" charset="2"/>
              </a:rPr>
              <a:t>index.html</a:t>
            </a:r>
            <a:r>
              <a:rPr lang="en-US" i="1" dirty="0">
                <a:sym typeface="Wingdings" pitchFamily="2" charset="2"/>
              </a:rPr>
              <a:t> </a:t>
            </a:r>
            <a:r>
              <a:rPr lang="en-US" dirty="0">
                <a:sym typeface="Wingdings" pitchFamily="2" charset="2"/>
              </a:rPr>
              <a:t>or </a:t>
            </a:r>
            <a:r>
              <a:rPr lang="en-US" i="1" dirty="0" err="1">
                <a:sym typeface="Wingdings" pitchFamily="2" charset="2"/>
              </a:rPr>
              <a:t>index.md</a:t>
            </a:r>
            <a:r>
              <a:rPr lang="en-US" dirty="0">
                <a:sym typeface="Wingdings" pitchFamily="2" charset="2"/>
              </a:rPr>
              <a:t> will be the website’s front page</a:t>
            </a:r>
          </a:p>
          <a:p>
            <a:pPr marL="0" indent="0">
              <a:buNone/>
            </a:pPr>
            <a:endParaRPr lang="en-US" dirty="0">
              <a:sym typeface="Wingdings" pitchFamily="2" charset="2"/>
            </a:endParaRPr>
          </a:p>
          <a:p>
            <a:pPr marL="0" indent="0">
              <a:buNone/>
            </a:pPr>
            <a:endParaRPr lang="en-US" dirty="0">
              <a:sym typeface="Wingdings" pitchFamily="2" charset="2"/>
            </a:endParaRPr>
          </a:p>
          <a:p>
            <a:pPr marL="0" indent="0">
              <a:buNone/>
            </a:pPr>
            <a:r>
              <a:rPr lang="en-US" dirty="0">
                <a:sym typeface="Wingdings" pitchFamily="2" charset="2"/>
              </a:rPr>
              <a:t>You can simply choose an “off-the-shelf” theme to expedite styling</a:t>
            </a:r>
          </a:p>
          <a:p>
            <a:pPr lvl="1"/>
            <a:r>
              <a:rPr lang="en-US" dirty="0">
                <a:sym typeface="Wingdings" pitchFamily="2" charset="2"/>
              </a:rPr>
              <a:t>Regardless of HTML/Markdown</a:t>
            </a:r>
          </a:p>
        </p:txBody>
      </p:sp>
      <p:pic>
        <p:nvPicPr>
          <p:cNvPr id="3" name="Picture 2" descr="A screenshot of a computer&#10;&#10;Description automatically generated with medium confidence">
            <a:extLst>
              <a:ext uri="{FF2B5EF4-FFF2-40B4-BE49-F238E27FC236}">
                <a16:creationId xmlns:a16="http://schemas.microsoft.com/office/drawing/2014/main" id="{0A2FE52F-6E80-5812-87C9-00AD14BD0EA0}"/>
              </a:ext>
            </a:extLst>
          </p:cNvPr>
          <p:cNvPicPr>
            <a:picLocks noChangeAspect="1"/>
          </p:cNvPicPr>
          <p:nvPr/>
        </p:nvPicPr>
        <p:blipFill>
          <a:blip r:embed="rId3"/>
          <a:stretch>
            <a:fillRect/>
          </a:stretch>
        </p:blipFill>
        <p:spPr>
          <a:xfrm>
            <a:off x="4951141" y="2136408"/>
            <a:ext cx="6799557" cy="4566125"/>
          </a:xfrm>
          <a:prstGeom prst="rect">
            <a:avLst/>
          </a:prstGeom>
        </p:spPr>
      </p:pic>
      <p:sp>
        <p:nvSpPr>
          <p:cNvPr id="7" name="Donut 6">
            <a:extLst>
              <a:ext uri="{FF2B5EF4-FFF2-40B4-BE49-F238E27FC236}">
                <a16:creationId xmlns:a16="http://schemas.microsoft.com/office/drawing/2014/main" id="{E934D834-C220-2394-2686-8F8F914497AF}"/>
              </a:ext>
            </a:extLst>
          </p:cNvPr>
          <p:cNvSpPr/>
          <p:nvPr/>
        </p:nvSpPr>
        <p:spPr>
          <a:xfrm>
            <a:off x="7266879" y="5000843"/>
            <a:ext cx="1888272" cy="334537"/>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587740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F071F-A383-39D5-D871-871D4C1D249A}"/>
              </a:ext>
            </a:extLst>
          </p:cNvPr>
          <p:cNvSpPr>
            <a:spLocks noGrp="1"/>
          </p:cNvSpPr>
          <p:nvPr>
            <p:ph type="title"/>
          </p:nvPr>
        </p:nvSpPr>
        <p:spPr/>
        <p:txBody>
          <a:bodyPr/>
          <a:lstStyle/>
          <a:p>
            <a:r>
              <a:rPr lang="en-US" dirty="0"/>
              <a:t>Creating a repository</a:t>
            </a:r>
          </a:p>
        </p:txBody>
      </p:sp>
      <p:pic>
        <p:nvPicPr>
          <p:cNvPr id="6" name="Picture 5" descr="A picture containing text, screenshot, human face&#10;&#10;Description automatically generated">
            <a:extLst>
              <a:ext uri="{FF2B5EF4-FFF2-40B4-BE49-F238E27FC236}">
                <a16:creationId xmlns:a16="http://schemas.microsoft.com/office/drawing/2014/main" id="{9DBE16C5-1248-4599-065B-4BE9A89BD71F}"/>
              </a:ext>
            </a:extLst>
          </p:cNvPr>
          <p:cNvPicPr>
            <a:picLocks noChangeAspect="1"/>
          </p:cNvPicPr>
          <p:nvPr/>
        </p:nvPicPr>
        <p:blipFill>
          <a:blip r:embed="rId3"/>
          <a:stretch>
            <a:fillRect/>
          </a:stretch>
        </p:blipFill>
        <p:spPr>
          <a:xfrm>
            <a:off x="365685" y="2932671"/>
            <a:ext cx="11460630" cy="3557338"/>
          </a:xfrm>
          <a:prstGeom prst="rect">
            <a:avLst/>
          </a:prstGeom>
        </p:spPr>
      </p:pic>
      <p:sp>
        <p:nvSpPr>
          <p:cNvPr id="7" name="Content Placeholder 2">
            <a:extLst>
              <a:ext uri="{FF2B5EF4-FFF2-40B4-BE49-F238E27FC236}">
                <a16:creationId xmlns:a16="http://schemas.microsoft.com/office/drawing/2014/main" id="{759EC778-2631-BA7F-3C08-4F414F14AFFD}"/>
              </a:ext>
            </a:extLst>
          </p:cNvPr>
          <p:cNvSpPr>
            <a:spLocks noGrp="1"/>
          </p:cNvSpPr>
          <p:nvPr>
            <p:ph idx="1"/>
          </p:nvPr>
        </p:nvSpPr>
        <p:spPr>
          <a:xfrm>
            <a:off x="267629" y="2174490"/>
            <a:ext cx="11675327" cy="646770"/>
          </a:xfrm>
        </p:spPr>
        <p:txBody>
          <a:bodyPr>
            <a:normAutofit/>
          </a:bodyPr>
          <a:lstStyle/>
          <a:p>
            <a:pPr marL="0" indent="0" algn="ctr">
              <a:buNone/>
            </a:pPr>
            <a:r>
              <a:rPr lang="en-US" sz="3200" dirty="0">
                <a:sym typeface="Wingdings" pitchFamily="2" charset="2"/>
              </a:rPr>
              <a:t>Easy if you simply use GitHub’s website</a:t>
            </a:r>
          </a:p>
        </p:txBody>
      </p:sp>
      <p:sp>
        <p:nvSpPr>
          <p:cNvPr id="8" name="Donut 7">
            <a:extLst>
              <a:ext uri="{FF2B5EF4-FFF2-40B4-BE49-F238E27FC236}">
                <a16:creationId xmlns:a16="http://schemas.microsoft.com/office/drawing/2014/main" id="{BA1AE228-33E3-6191-EBCE-25BA83B61133}"/>
              </a:ext>
            </a:extLst>
          </p:cNvPr>
          <p:cNvSpPr/>
          <p:nvPr/>
        </p:nvSpPr>
        <p:spPr>
          <a:xfrm>
            <a:off x="10322313" y="3272404"/>
            <a:ext cx="1620643" cy="853547"/>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7892727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F071F-A383-39D5-D871-871D4C1D249A}"/>
              </a:ext>
            </a:extLst>
          </p:cNvPr>
          <p:cNvSpPr>
            <a:spLocks noGrp="1"/>
          </p:cNvSpPr>
          <p:nvPr>
            <p:ph type="title"/>
          </p:nvPr>
        </p:nvSpPr>
        <p:spPr/>
        <p:txBody>
          <a:bodyPr/>
          <a:lstStyle/>
          <a:p>
            <a:r>
              <a:rPr lang="en-US" dirty="0"/>
              <a:t>Creating a repository</a:t>
            </a:r>
          </a:p>
        </p:txBody>
      </p:sp>
      <p:pic>
        <p:nvPicPr>
          <p:cNvPr id="9" name="Picture 8" descr="A screenshot of a computer&#10;&#10;Description automatically generated">
            <a:extLst>
              <a:ext uri="{FF2B5EF4-FFF2-40B4-BE49-F238E27FC236}">
                <a16:creationId xmlns:a16="http://schemas.microsoft.com/office/drawing/2014/main" id="{BFC50059-0388-0281-5B32-0DBF5B60B79B}"/>
              </a:ext>
            </a:extLst>
          </p:cNvPr>
          <p:cNvPicPr>
            <a:picLocks noChangeAspect="1"/>
          </p:cNvPicPr>
          <p:nvPr/>
        </p:nvPicPr>
        <p:blipFill>
          <a:blip r:embed="rId3"/>
          <a:stretch>
            <a:fillRect/>
          </a:stretch>
        </p:blipFill>
        <p:spPr>
          <a:xfrm>
            <a:off x="5366892" y="0"/>
            <a:ext cx="6825108" cy="6858000"/>
          </a:xfrm>
          <a:prstGeom prst="rect">
            <a:avLst/>
          </a:prstGeom>
        </p:spPr>
      </p:pic>
      <p:sp>
        <p:nvSpPr>
          <p:cNvPr id="10" name="Content Placeholder 2">
            <a:extLst>
              <a:ext uri="{FF2B5EF4-FFF2-40B4-BE49-F238E27FC236}">
                <a16:creationId xmlns:a16="http://schemas.microsoft.com/office/drawing/2014/main" id="{6CD6BDD9-FB0D-E6B1-BF80-F1C1FCDF2E51}"/>
              </a:ext>
            </a:extLst>
          </p:cNvPr>
          <p:cNvSpPr>
            <a:spLocks noGrp="1"/>
          </p:cNvSpPr>
          <p:nvPr>
            <p:ph idx="1"/>
          </p:nvPr>
        </p:nvSpPr>
        <p:spPr>
          <a:xfrm>
            <a:off x="223025" y="2219402"/>
            <a:ext cx="4939991" cy="4638598"/>
          </a:xfrm>
        </p:spPr>
        <p:txBody>
          <a:bodyPr>
            <a:normAutofit/>
          </a:bodyPr>
          <a:lstStyle/>
          <a:p>
            <a:pPr marL="0" indent="0">
              <a:buNone/>
            </a:pPr>
            <a:r>
              <a:rPr lang="en-US" dirty="0">
                <a:sym typeface="Wingdings" pitchFamily="2" charset="2"/>
              </a:rPr>
              <a:t>You’ll land at a page that looks like this</a:t>
            </a:r>
          </a:p>
          <a:p>
            <a:pPr lvl="1"/>
            <a:r>
              <a:rPr lang="en-US" dirty="0">
                <a:sym typeface="Wingdings" pitchFamily="2" charset="2"/>
              </a:rPr>
              <a:t>Name it</a:t>
            </a:r>
          </a:p>
          <a:p>
            <a:pPr lvl="1"/>
            <a:r>
              <a:rPr lang="en-US" dirty="0">
                <a:sym typeface="Wingdings" pitchFamily="2" charset="2"/>
              </a:rPr>
              <a:t>Private repos require premium</a:t>
            </a:r>
          </a:p>
          <a:p>
            <a:pPr marL="0" indent="0">
              <a:buNone/>
            </a:pPr>
            <a:endParaRPr lang="en-US" dirty="0">
              <a:sym typeface="Wingdings" pitchFamily="2" charset="2"/>
            </a:endParaRPr>
          </a:p>
          <a:p>
            <a:pPr marL="0" indent="0">
              <a:buNone/>
            </a:pPr>
            <a:r>
              <a:rPr lang="en-US" i="1" dirty="0">
                <a:sym typeface="Wingdings" pitchFamily="2" charset="2"/>
              </a:rPr>
              <a:t>README</a:t>
            </a:r>
            <a:r>
              <a:rPr lang="en-US" dirty="0">
                <a:sym typeface="Wingdings" pitchFamily="2" charset="2"/>
              </a:rPr>
              <a:t>, </a:t>
            </a:r>
            <a:r>
              <a:rPr lang="en-US" i="1" dirty="0">
                <a:sym typeface="Wingdings" pitchFamily="2" charset="2"/>
              </a:rPr>
              <a:t>.</a:t>
            </a:r>
            <a:r>
              <a:rPr lang="en-US" i="1" dirty="0" err="1">
                <a:sym typeface="Wingdings" pitchFamily="2" charset="2"/>
              </a:rPr>
              <a:t>gitignore</a:t>
            </a:r>
            <a:r>
              <a:rPr lang="en-US" dirty="0">
                <a:sym typeface="Wingdings" pitchFamily="2" charset="2"/>
              </a:rPr>
              <a:t>, and </a:t>
            </a:r>
            <a:r>
              <a:rPr lang="en-US" i="1" dirty="0">
                <a:sym typeface="Wingdings" pitchFamily="2" charset="2"/>
              </a:rPr>
              <a:t>license</a:t>
            </a:r>
            <a:r>
              <a:rPr lang="en-US" dirty="0">
                <a:sym typeface="Wingdings" pitchFamily="2" charset="2"/>
              </a:rPr>
              <a:t> can be added at any time </a:t>
            </a:r>
          </a:p>
          <a:p>
            <a:pPr lvl="1"/>
            <a:r>
              <a:rPr lang="en-US" dirty="0">
                <a:sym typeface="Wingdings" pitchFamily="2" charset="2"/>
              </a:rPr>
              <a:t>Leave them out if this is your first repository</a:t>
            </a:r>
          </a:p>
        </p:txBody>
      </p:sp>
    </p:spTree>
    <p:extLst>
      <p:ext uri="{BB962C8B-B14F-4D97-AF65-F5344CB8AC3E}">
        <p14:creationId xmlns:p14="http://schemas.microsoft.com/office/powerpoint/2010/main" val="612650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07FD2-5129-A9FE-C6A9-D569F9E682AB}"/>
              </a:ext>
            </a:extLst>
          </p:cNvPr>
          <p:cNvSpPr>
            <a:spLocks noGrp="1"/>
          </p:cNvSpPr>
          <p:nvPr>
            <p:ph type="title"/>
          </p:nvPr>
        </p:nvSpPr>
        <p:spPr/>
        <p:txBody>
          <a:bodyPr/>
          <a:lstStyle/>
          <a:p>
            <a:r>
              <a:rPr lang="en-US" dirty="0"/>
              <a:t>What can you do with GitHub?</a:t>
            </a:r>
          </a:p>
        </p:txBody>
      </p:sp>
      <p:sp>
        <p:nvSpPr>
          <p:cNvPr id="3" name="Content Placeholder 2">
            <a:extLst>
              <a:ext uri="{FF2B5EF4-FFF2-40B4-BE49-F238E27FC236}">
                <a16:creationId xmlns:a16="http://schemas.microsoft.com/office/drawing/2014/main" id="{8C11C814-2EDE-4BB8-E818-C32CC27EB124}"/>
              </a:ext>
            </a:extLst>
          </p:cNvPr>
          <p:cNvSpPr>
            <a:spLocks noGrp="1"/>
          </p:cNvSpPr>
          <p:nvPr>
            <p:ph idx="1"/>
          </p:nvPr>
        </p:nvSpPr>
        <p:spPr>
          <a:xfrm>
            <a:off x="465736" y="2389993"/>
            <a:ext cx="4593281" cy="4148806"/>
          </a:xfrm>
        </p:spPr>
        <p:txBody>
          <a:bodyPr/>
          <a:lstStyle/>
          <a:p>
            <a:pPr marL="0" indent="0">
              <a:buNone/>
            </a:pPr>
            <a:r>
              <a:rPr lang="en-US" dirty="0"/>
              <a:t>For researchers:</a:t>
            </a:r>
          </a:p>
          <a:p>
            <a:pPr lvl="1"/>
            <a:r>
              <a:rPr lang="en-US" dirty="0"/>
              <a:t>Share files with collaborators</a:t>
            </a:r>
          </a:p>
          <a:p>
            <a:pPr lvl="1"/>
            <a:r>
              <a:rPr lang="en-US" dirty="0"/>
              <a:t>Manage copies between multiple computers</a:t>
            </a:r>
          </a:p>
          <a:p>
            <a:pPr lvl="1"/>
            <a:r>
              <a:rPr lang="en-US" dirty="0"/>
              <a:t>Backup copy of your work</a:t>
            </a:r>
          </a:p>
          <a:p>
            <a:pPr marL="0" indent="0">
              <a:buNone/>
            </a:pPr>
            <a:endParaRPr lang="en-US" dirty="0"/>
          </a:p>
          <a:p>
            <a:pPr marL="0" indent="0">
              <a:buNone/>
            </a:pPr>
            <a:r>
              <a:rPr lang="en-US" dirty="0"/>
              <a:t>For software developers:</a:t>
            </a:r>
          </a:p>
          <a:p>
            <a:pPr lvl="1"/>
            <a:r>
              <a:rPr lang="en-US" dirty="0"/>
              <a:t>Track changes to code over time</a:t>
            </a:r>
          </a:p>
          <a:p>
            <a:pPr lvl="1"/>
            <a:r>
              <a:rPr lang="en-US" dirty="0"/>
              <a:t>Collaborate with other developers seamlessly</a:t>
            </a:r>
          </a:p>
        </p:txBody>
      </p:sp>
      <p:pic>
        <p:nvPicPr>
          <p:cNvPr id="5" name="Picture 4" descr="A cartoon character in a space suit&#10;&#10;Description automatically generated with low confidence">
            <a:extLst>
              <a:ext uri="{FF2B5EF4-FFF2-40B4-BE49-F238E27FC236}">
                <a16:creationId xmlns:a16="http://schemas.microsoft.com/office/drawing/2014/main" id="{CBFAC3FF-E1F3-54B3-00C7-3C0EB31F70E4}"/>
              </a:ext>
            </a:extLst>
          </p:cNvPr>
          <p:cNvPicPr>
            <a:picLocks noChangeAspect="1"/>
          </p:cNvPicPr>
          <p:nvPr/>
        </p:nvPicPr>
        <p:blipFill>
          <a:blip r:embed="rId3"/>
          <a:stretch>
            <a:fillRect/>
          </a:stretch>
        </p:blipFill>
        <p:spPr>
          <a:xfrm>
            <a:off x="5487251" y="2495896"/>
            <a:ext cx="6388100" cy="3937000"/>
          </a:xfrm>
          <a:prstGeom prst="rect">
            <a:avLst/>
          </a:prstGeom>
        </p:spPr>
      </p:pic>
    </p:spTree>
    <p:extLst>
      <p:ext uri="{BB962C8B-B14F-4D97-AF65-F5344CB8AC3E}">
        <p14:creationId xmlns:p14="http://schemas.microsoft.com/office/powerpoint/2010/main" val="41042084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F071F-A383-39D5-D871-871D4C1D249A}"/>
              </a:ext>
            </a:extLst>
          </p:cNvPr>
          <p:cNvSpPr>
            <a:spLocks noGrp="1"/>
          </p:cNvSpPr>
          <p:nvPr>
            <p:ph type="title"/>
          </p:nvPr>
        </p:nvSpPr>
        <p:spPr/>
        <p:txBody>
          <a:bodyPr/>
          <a:lstStyle/>
          <a:p>
            <a:r>
              <a:rPr lang="en-US" dirty="0"/>
              <a:t>Creating a repository</a:t>
            </a:r>
          </a:p>
        </p:txBody>
      </p:sp>
      <p:pic>
        <p:nvPicPr>
          <p:cNvPr id="9" name="Picture 8" descr="A screenshot of a computer&#10;&#10;Description automatically generated">
            <a:extLst>
              <a:ext uri="{FF2B5EF4-FFF2-40B4-BE49-F238E27FC236}">
                <a16:creationId xmlns:a16="http://schemas.microsoft.com/office/drawing/2014/main" id="{BFC50059-0388-0281-5B32-0DBF5B60B79B}"/>
              </a:ext>
            </a:extLst>
          </p:cNvPr>
          <p:cNvPicPr>
            <a:picLocks noChangeAspect="1"/>
          </p:cNvPicPr>
          <p:nvPr/>
        </p:nvPicPr>
        <p:blipFill>
          <a:blip r:embed="rId3"/>
          <a:stretch>
            <a:fillRect/>
          </a:stretch>
        </p:blipFill>
        <p:spPr>
          <a:xfrm>
            <a:off x="5366892" y="0"/>
            <a:ext cx="6825108" cy="6858000"/>
          </a:xfrm>
          <a:prstGeom prst="rect">
            <a:avLst/>
          </a:prstGeom>
        </p:spPr>
      </p:pic>
      <p:sp>
        <p:nvSpPr>
          <p:cNvPr id="3" name="Donut 2">
            <a:extLst>
              <a:ext uri="{FF2B5EF4-FFF2-40B4-BE49-F238E27FC236}">
                <a16:creationId xmlns:a16="http://schemas.microsoft.com/office/drawing/2014/main" id="{D61A2A4C-FEBA-65AA-F613-6C0E575CD024}"/>
              </a:ext>
            </a:extLst>
          </p:cNvPr>
          <p:cNvSpPr/>
          <p:nvPr/>
        </p:nvSpPr>
        <p:spPr>
          <a:xfrm>
            <a:off x="9857583" y="1479741"/>
            <a:ext cx="1851198" cy="543996"/>
          </a:xfrm>
          <a:prstGeom prst="donut">
            <a:avLst>
              <a:gd name="adj" fmla="val 10068"/>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Content Placeholder 2">
            <a:extLst>
              <a:ext uri="{FF2B5EF4-FFF2-40B4-BE49-F238E27FC236}">
                <a16:creationId xmlns:a16="http://schemas.microsoft.com/office/drawing/2014/main" id="{D8D41876-DDB7-C382-CCF8-E2556A669BB0}"/>
              </a:ext>
            </a:extLst>
          </p:cNvPr>
          <p:cNvSpPr txBox="1">
            <a:spLocks/>
          </p:cNvSpPr>
          <p:nvPr/>
        </p:nvSpPr>
        <p:spPr>
          <a:xfrm>
            <a:off x="223025" y="2219402"/>
            <a:ext cx="4939991" cy="46385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charset="0"/>
                <a:ea typeface="Times New Roman" charset="0"/>
                <a:cs typeface="Times New Roma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charset="0"/>
                <a:ea typeface="Times New Roman" charset="0"/>
                <a:cs typeface="Times New Roman"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charset="0"/>
                <a:ea typeface="Times New Roman" charset="0"/>
                <a:cs typeface="Times New Roman"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Font typeface="Arial" panose="020B0604020202020204" pitchFamily="34" charset="0"/>
              <a:buNone/>
            </a:pPr>
            <a:r>
              <a:rPr lang="en-US">
                <a:sym typeface="Wingdings" pitchFamily="2" charset="2"/>
              </a:rPr>
              <a:t>You’ll land at a page that looks like this</a:t>
            </a:r>
          </a:p>
          <a:p>
            <a:pPr lvl="1"/>
            <a:r>
              <a:rPr lang="en-US">
                <a:sym typeface="Wingdings" pitchFamily="2" charset="2"/>
              </a:rPr>
              <a:t>Name it</a:t>
            </a:r>
          </a:p>
          <a:p>
            <a:pPr lvl="1"/>
            <a:r>
              <a:rPr lang="en-US">
                <a:sym typeface="Wingdings" pitchFamily="2" charset="2"/>
              </a:rPr>
              <a:t>Private repos require premium</a:t>
            </a:r>
          </a:p>
          <a:p>
            <a:pPr marL="0" indent="0">
              <a:buFont typeface="Arial" panose="020B0604020202020204" pitchFamily="34" charset="0"/>
              <a:buNone/>
            </a:pPr>
            <a:endParaRPr lang="en-US">
              <a:sym typeface="Wingdings" pitchFamily="2" charset="2"/>
            </a:endParaRPr>
          </a:p>
          <a:p>
            <a:pPr marL="0" indent="0">
              <a:buFont typeface="Arial" panose="020B0604020202020204" pitchFamily="34" charset="0"/>
              <a:buNone/>
            </a:pPr>
            <a:r>
              <a:rPr lang="en-US" i="1">
                <a:sym typeface="Wingdings" pitchFamily="2" charset="2"/>
              </a:rPr>
              <a:t>README</a:t>
            </a:r>
            <a:r>
              <a:rPr lang="en-US">
                <a:sym typeface="Wingdings" pitchFamily="2" charset="2"/>
              </a:rPr>
              <a:t>, </a:t>
            </a:r>
            <a:r>
              <a:rPr lang="en-US" i="1">
                <a:sym typeface="Wingdings" pitchFamily="2" charset="2"/>
              </a:rPr>
              <a:t>.gitignore</a:t>
            </a:r>
            <a:r>
              <a:rPr lang="en-US">
                <a:sym typeface="Wingdings" pitchFamily="2" charset="2"/>
              </a:rPr>
              <a:t>, and </a:t>
            </a:r>
            <a:r>
              <a:rPr lang="en-US" i="1">
                <a:sym typeface="Wingdings" pitchFamily="2" charset="2"/>
              </a:rPr>
              <a:t>license</a:t>
            </a:r>
            <a:r>
              <a:rPr lang="en-US">
                <a:sym typeface="Wingdings" pitchFamily="2" charset="2"/>
              </a:rPr>
              <a:t> can be added at any time </a:t>
            </a:r>
          </a:p>
          <a:p>
            <a:pPr lvl="1"/>
            <a:r>
              <a:rPr lang="en-US">
                <a:sym typeface="Wingdings" pitchFamily="2" charset="2"/>
              </a:rPr>
              <a:t>Leave them out if this is your first repository</a:t>
            </a:r>
          </a:p>
          <a:p>
            <a:pPr marL="0" indent="0">
              <a:buFont typeface="Arial" panose="020B0604020202020204" pitchFamily="34" charset="0"/>
              <a:buNone/>
            </a:pPr>
            <a:endParaRPr lang="en-US">
              <a:sym typeface="Wingdings" pitchFamily="2" charset="2"/>
            </a:endParaRPr>
          </a:p>
          <a:p>
            <a:pPr marL="0" indent="0">
              <a:buFont typeface="Arial" panose="020B0604020202020204" pitchFamily="34" charset="0"/>
              <a:buNone/>
            </a:pPr>
            <a:r>
              <a:rPr lang="en-US">
                <a:sym typeface="Wingdings" pitchFamily="2" charset="2"/>
              </a:rPr>
              <a:t>The suggested name is usually so random that it’s funny…</a:t>
            </a:r>
            <a:endParaRPr lang="en-US" dirty="0">
              <a:sym typeface="Wingdings" pitchFamily="2" charset="2"/>
            </a:endParaRPr>
          </a:p>
        </p:txBody>
      </p:sp>
    </p:spTree>
    <p:extLst>
      <p:ext uri="{BB962C8B-B14F-4D97-AF65-F5344CB8AC3E}">
        <p14:creationId xmlns:p14="http://schemas.microsoft.com/office/powerpoint/2010/main" val="24473336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F071F-A383-39D5-D871-871D4C1D249A}"/>
              </a:ext>
            </a:extLst>
          </p:cNvPr>
          <p:cNvSpPr>
            <a:spLocks noGrp="1"/>
          </p:cNvSpPr>
          <p:nvPr>
            <p:ph type="title"/>
          </p:nvPr>
        </p:nvSpPr>
        <p:spPr/>
        <p:txBody>
          <a:bodyPr/>
          <a:lstStyle/>
          <a:p>
            <a:r>
              <a:rPr lang="en-US" dirty="0"/>
              <a:t>Creating a repository</a:t>
            </a:r>
          </a:p>
        </p:txBody>
      </p:sp>
      <p:pic>
        <p:nvPicPr>
          <p:cNvPr id="4" name="Picture 3" descr="A screenshot of a computer&#10;&#10;Description automatically generated with medium confidence">
            <a:extLst>
              <a:ext uri="{FF2B5EF4-FFF2-40B4-BE49-F238E27FC236}">
                <a16:creationId xmlns:a16="http://schemas.microsoft.com/office/drawing/2014/main" id="{9045C176-C5AD-A1CC-5B44-E954C6CE2033}"/>
              </a:ext>
            </a:extLst>
          </p:cNvPr>
          <p:cNvPicPr>
            <a:picLocks noChangeAspect="1"/>
          </p:cNvPicPr>
          <p:nvPr/>
        </p:nvPicPr>
        <p:blipFill>
          <a:blip r:embed="rId3"/>
          <a:stretch>
            <a:fillRect/>
          </a:stretch>
        </p:blipFill>
        <p:spPr>
          <a:xfrm>
            <a:off x="5185317" y="2068312"/>
            <a:ext cx="6873568" cy="4673357"/>
          </a:xfrm>
          <a:prstGeom prst="rect">
            <a:avLst/>
          </a:prstGeom>
        </p:spPr>
      </p:pic>
      <p:sp>
        <p:nvSpPr>
          <p:cNvPr id="5" name="Content Placeholder 2">
            <a:extLst>
              <a:ext uri="{FF2B5EF4-FFF2-40B4-BE49-F238E27FC236}">
                <a16:creationId xmlns:a16="http://schemas.microsoft.com/office/drawing/2014/main" id="{E1836FB2-9655-5DC6-4AC2-952B0ECD94D5}"/>
              </a:ext>
            </a:extLst>
          </p:cNvPr>
          <p:cNvSpPr>
            <a:spLocks noGrp="1"/>
          </p:cNvSpPr>
          <p:nvPr>
            <p:ph idx="1"/>
          </p:nvPr>
        </p:nvSpPr>
        <p:spPr>
          <a:xfrm>
            <a:off x="256478" y="2991135"/>
            <a:ext cx="4783873" cy="3095462"/>
          </a:xfrm>
        </p:spPr>
        <p:txBody>
          <a:bodyPr/>
          <a:lstStyle/>
          <a:p>
            <a:pPr marL="0" indent="0">
              <a:buNone/>
            </a:pPr>
            <a:r>
              <a:rPr lang="en-US" dirty="0">
                <a:sym typeface="Wingdings" pitchFamily="2" charset="2"/>
              </a:rPr>
              <a:t>If you leave out the </a:t>
            </a:r>
            <a:r>
              <a:rPr lang="en-US" i="1" dirty="0">
                <a:sym typeface="Wingdings" pitchFamily="2" charset="2"/>
              </a:rPr>
              <a:t>README</a:t>
            </a:r>
            <a:r>
              <a:rPr lang="en-US" dirty="0">
                <a:sym typeface="Wingdings" pitchFamily="2" charset="2"/>
              </a:rPr>
              <a:t>, </a:t>
            </a:r>
            <a:r>
              <a:rPr lang="en-US" i="1" dirty="0">
                <a:sym typeface="Wingdings" pitchFamily="2" charset="2"/>
              </a:rPr>
              <a:t>.</a:t>
            </a:r>
            <a:r>
              <a:rPr lang="en-US" i="1" dirty="0" err="1">
                <a:sym typeface="Wingdings" pitchFamily="2" charset="2"/>
              </a:rPr>
              <a:t>gitignore</a:t>
            </a:r>
            <a:r>
              <a:rPr lang="en-US" dirty="0">
                <a:sym typeface="Wingdings" pitchFamily="2" charset="2"/>
              </a:rPr>
              <a:t>, and </a:t>
            </a:r>
            <a:r>
              <a:rPr lang="en-US" i="1" dirty="0">
                <a:sym typeface="Wingdings" pitchFamily="2" charset="2"/>
              </a:rPr>
              <a:t>license</a:t>
            </a:r>
            <a:r>
              <a:rPr lang="en-US" dirty="0">
                <a:sym typeface="Wingdings" pitchFamily="2" charset="2"/>
              </a:rPr>
              <a:t>, then the landing page of an empty repository will walk you through how to make your first push</a:t>
            </a:r>
          </a:p>
          <a:p>
            <a:pPr marL="0" indent="0">
              <a:buNone/>
            </a:pPr>
            <a:endParaRPr lang="en-US" dirty="0">
              <a:sym typeface="Wingdings" pitchFamily="2" charset="2"/>
            </a:endParaRPr>
          </a:p>
          <a:p>
            <a:pPr marL="0" indent="0">
              <a:buNone/>
            </a:pPr>
            <a:r>
              <a:rPr lang="en-US" dirty="0">
                <a:sym typeface="Wingdings" pitchFamily="2" charset="2"/>
              </a:rPr>
              <a:t>From here on, everything proceeds according to the earlier slides</a:t>
            </a:r>
          </a:p>
        </p:txBody>
      </p:sp>
      <p:sp>
        <p:nvSpPr>
          <p:cNvPr id="10" name="Right Arrow 9">
            <a:extLst>
              <a:ext uri="{FF2B5EF4-FFF2-40B4-BE49-F238E27FC236}">
                <a16:creationId xmlns:a16="http://schemas.microsoft.com/office/drawing/2014/main" id="{551B054D-B3EF-4B9F-F1E8-F9D6DE68ACD9}"/>
              </a:ext>
            </a:extLst>
          </p:cNvPr>
          <p:cNvSpPr/>
          <p:nvPr/>
        </p:nvSpPr>
        <p:spPr>
          <a:xfrm rot="9242115">
            <a:off x="7939668" y="3735658"/>
            <a:ext cx="1105577" cy="591014"/>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41250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r>
              <a:rPr lang="en-US" sz="6000" dirty="0"/>
              <a:t>Thank you!</a:t>
            </a:r>
          </a:p>
        </p:txBody>
      </p:sp>
    </p:spTree>
    <p:extLst>
      <p:ext uri="{BB962C8B-B14F-4D97-AF65-F5344CB8AC3E}">
        <p14:creationId xmlns:p14="http://schemas.microsoft.com/office/powerpoint/2010/main" val="20377454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07FD2-5129-A9FE-C6A9-D569F9E682AB}"/>
              </a:ext>
            </a:extLst>
          </p:cNvPr>
          <p:cNvSpPr>
            <a:spLocks noGrp="1"/>
          </p:cNvSpPr>
          <p:nvPr>
            <p:ph type="title"/>
          </p:nvPr>
        </p:nvSpPr>
        <p:spPr/>
        <p:txBody>
          <a:bodyPr/>
          <a:lstStyle/>
          <a:p>
            <a:r>
              <a:rPr lang="en-US" dirty="0"/>
              <a:t>Why learn it now?</a:t>
            </a:r>
          </a:p>
        </p:txBody>
      </p:sp>
      <p:sp>
        <p:nvSpPr>
          <p:cNvPr id="3" name="Content Placeholder 2">
            <a:extLst>
              <a:ext uri="{FF2B5EF4-FFF2-40B4-BE49-F238E27FC236}">
                <a16:creationId xmlns:a16="http://schemas.microsoft.com/office/drawing/2014/main" id="{8C11C814-2EDE-4BB8-E818-C32CC27EB124}"/>
              </a:ext>
            </a:extLst>
          </p:cNvPr>
          <p:cNvSpPr>
            <a:spLocks noGrp="1"/>
          </p:cNvSpPr>
          <p:nvPr>
            <p:ph idx="1"/>
          </p:nvPr>
        </p:nvSpPr>
        <p:spPr>
          <a:xfrm>
            <a:off x="476888" y="2838134"/>
            <a:ext cx="4593281" cy="3252524"/>
          </a:xfrm>
        </p:spPr>
        <p:txBody>
          <a:bodyPr>
            <a:normAutofit/>
          </a:bodyPr>
          <a:lstStyle/>
          <a:p>
            <a:pPr marL="0" indent="0">
              <a:buNone/>
            </a:pPr>
            <a:r>
              <a:rPr lang="en-US" dirty="0"/>
              <a:t>A majority of astronomers and physicists eventually leave academia for data science or other private sector jobs</a:t>
            </a:r>
          </a:p>
          <a:p>
            <a:pPr marL="0" indent="0">
              <a:buNone/>
            </a:pPr>
            <a:endParaRPr lang="en-US" dirty="0"/>
          </a:p>
          <a:p>
            <a:pPr marL="0" indent="0">
              <a:buNone/>
            </a:pPr>
            <a:r>
              <a:rPr lang="en-US" dirty="0"/>
              <a:t>In these positions, knowledge of version control tools like GitHub is </a:t>
            </a:r>
            <a:r>
              <a:rPr lang="en-US" i="1" dirty="0"/>
              <a:t>expected</a:t>
            </a:r>
            <a:r>
              <a:rPr lang="en-US" dirty="0"/>
              <a:t>.</a:t>
            </a:r>
          </a:p>
        </p:txBody>
      </p:sp>
      <p:pic>
        <p:nvPicPr>
          <p:cNvPr id="5" name="Picture 4" descr="A cartoon character in a space suit&#10;&#10;Description automatically generated with low confidence">
            <a:extLst>
              <a:ext uri="{FF2B5EF4-FFF2-40B4-BE49-F238E27FC236}">
                <a16:creationId xmlns:a16="http://schemas.microsoft.com/office/drawing/2014/main" id="{CBFAC3FF-E1F3-54B3-00C7-3C0EB31F70E4}"/>
              </a:ext>
            </a:extLst>
          </p:cNvPr>
          <p:cNvPicPr>
            <a:picLocks noChangeAspect="1"/>
          </p:cNvPicPr>
          <p:nvPr/>
        </p:nvPicPr>
        <p:blipFill>
          <a:blip r:embed="rId3"/>
          <a:stretch>
            <a:fillRect/>
          </a:stretch>
        </p:blipFill>
        <p:spPr>
          <a:xfrm>
            <a:off x="5487251" y="2495896"/>
            <a:ext cx="6388100" cy="3937000"/>
          </a:xfrm>
          <a:prstGeom prst="rect">
            <a:avLst/>
          </a:prstGeom>
        </p:spPr>
      </p:pic>
    </p:spTree>
    <p:extLst>
      <p:ext uri="{BB962C8B-B14F-4D97-AF65-F5344CB8AC3E}">
        <p14:creationId xmlns:p14="http://schemas.microsoft.com/office/powerpoint/2010/main" val="14870592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BFF6-449D-312B-0FA7-587BC1307368}"/>
              </a:ext>
            </a:extLst>
          </p:cNvPr>
          <p:cNvSpPr>
            <a:spLocks noGrp="1"/>
          </p:cNvSpPr>
          <p:nvPr>
            <p:ph type="title"/>
          </p:nvPr>
        </p:nvSpPr>
        <p:spPr/>
        <p:txBody>
          <a:bodyPr/>
          <a:lstStyle/>
          <a:p>
            <a:r>
              <a:rPr lang="en-US" dirty="0"/>
              <a:t>Repositories</a:t>
            </a:r>
          </a:p>
        </p:txBody>
      </p:sp>
      <p:sp>
        <p:nvSpPr>
          <p:cNvPr id="3" name="Content Placeholder 2">
            <a:extLst>
              <a:ext uri="{FF2B5EF4-FFF2-40B4-BE49-F238E27FC236}">
                <a16:creationId xmlns:a16="http://schemas.microsoft.com/office/drawing/2014/main" id="{16ABCC23-6040-7DE8-6B4A-122FEB435814}"/>
              </a:ext>
            </a:extLst>
          </p:cNvPr>
          <p:cNvSpPr>
            <a:spLocks noGrp="1"/>
          </p:cNvSpPr>
          <p:nvPr>
            <p:ph idx="1"/>
          </p:nvPr>
        </p:nvSpPr>
        <p:spPr>
          <a:xfrm>
            <a:off x="125897" y="2218608"/>
            <a:ext cx="4754217" cy="4343399"/>
          </a:xfrm>
        </p:spPr>
        <p:txBody>
          <a:bodyPr/>
          <a:lstStyle/>
          <a:p>
            <a:pPr marL="0" indent="0">
              <a:buNone/>
            </a:pPr>
            <a:r>
              <a:rPr lang="en-US" dirty="0"/>
              <a:t>A directory containing files and other directories that is stored on GitHub</a:t>
            </a:r>
          </a:p>
          <a:p>
            <a:pPr marL="0" indent="0">
              <a:buNone/>
            </a:pPr>
            <a:endParaRPr lang="en-US" dirty="0"/>
          </a:p>
          <a:p>
            <a:pPr marL="0" indent="0">
              <a:buNone/>
            </a:pPr>
            <a:r>
              <a:rPr lang="en-US" dirty="0"/>
              <a:t>Example: NumPy, SciPy, and matplotlib each host their source code on GitHub</a:t>
            </a:r>
          </a:p>
          <a:p>
            <a:pPr marL="0" indent="0">
              <a:buNone/>
            </a:pPr>
            <a:endParaRPr lang="en-US" dirty="0"/>
          </a:p>
          <a:p>
            <a:pPr marL="0" indent="0">
              <a:buNone/>
            </a:pPr>
            <a:r>
              <a:rPr lang="en-US" dirty="0"/>
              <a:t>Files can be anything</a:t>
            </a:r>
          </a:p>
          <a:p>
            <a:pPr lvl="1"/>
            <a:r>
              <a:rPr lang="en-US" dirty="0"/>
              <a:t>Code (including </a:t>
            </a:r>
            <a:r>
              <a:rPr lang="en-US" dirty="0" err="1"/>
              <a:t>jupyter</a:t>
            </a:r>
            <a:r>
              <a:rPr lang="en-US" dirty="0"/>
              <a:t> notebooks)</a:t>
            </a:r>
          </a:p>
          <a:p>
            <a:pPr lvl="1"/>
            <a:r>
              <a:rPr lang="en-US" dirty="0"/>
              <a:t>Documents</a:t>
            </a:r>
          </a:p>
          <a:p>
            <a:pPr lvl="1"/>
            <a:r>
              <a:rPr lang="en-US" dirty="0"/>
              <a:t>Images</a:t>
            </a:r>
          </a:p>
        </p:txBody>
      </p:sp>
      <p:pic>
        <p:nvPicPr>
          <p:cNvPr id="6" name="Picture 5" descr="A screenshot of a computer&#10;&#10;Description automatically generated">
            <a:extLst>
              <a:ext uri="{FF2B5EF4-FFF2-40B4-BE49-F238E27FC236}">
                <a16:creationId xmlns:a16="http://schemas.microsoft.com/office/drawing/2014/main" id="{A27C4347-3364-3C5B-644E-436809179C12}"/>
              </a:ext>
            </a:extLst>
          </p:cNvPr>
          <p:cNvPicPr>
            <a:picLocks noChangeAspect="1"/>
          </p:cNvPicPr>
          <p:nvPr/>
        </p:nvPicPr>
        <p:blipFill>
          <a:blip r:embed="rId3"/>
          <a:stretch>
            <a:fillRect/>
          </a:stretch>
        </p:blipFill>
        <p:spPr>
          <a:xfrm>
            <a:off x="4985148" y="2507673"/>
            <a:ext cx="7080955" cy="3765270"/>
          </a:xfrm>
          <a:prstGeom prst="rect">
            <a:avLst/>
          </a:prstGeom>
        </p:spPr>
      </p:pic>
    </p:spTree>
    <p:extLst>
      <p:ext uri="{BB962C8B-B14F-4D97-AF65-F5344CB8AC3E}">
        <p14:creationId xmlns:p14="http://schemas.microsoft.com/office/powerpoint/2010/main" val="19067841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EBFF6-449D-312B-0FA7-587BC1307368}"/>
              </a:ext>
            </a:extLst>
          </p:cNvPr>
          <p:cNvSpPr>
            <a:spLocks noGrp="1"/>
          </p:cNvSpPr>
          <p:nvPr>
            <p:ph type="title"/>
          </p:nvPr>
        </p:nvSpPr>
        <p:spPr/>
        <p:txBody>
          <a:bodyPr/>
          <a:lstStyle/>
          <a:p>
            <a:r>
              <a:rPr lang="en-US" dirty="0"/>
              <a:t>Repositories: Local vs. Remote</a:t>
            </a:r>
          </a:p>
        </p:txBody>
      </p:sp>
      <p:sp>
        <p:nvSpPr>
          <p:cNvPr id="3" name="Content Placeholder 2">
            <a:extLst>
              <a:ext uri="{FF2B5EF4-FFF2-40B4-BE49-F238E27FC236}">
                <a16:creationId xmlns:a16="http://schemas.microsoft.com/office/drawing/2014/main" id="{16ABCC23-6040-7DE8-6B4A-122FEB435814}"/>
              </a:ext>
            </a:extLst>
          </p:cNvPr>
          <p:cNvSpPr>
            <a:spLocks noGrp="1"/>
          </p:cNvSpPr>
          <p:nvPr>
            <p:ph idx="1"/>
          </p:nvPr>
        </p:nvSpPr>
        <p:spPr>
          <a:xfrm>
            <a:off x="125897" y="2693028"/>
            <a:ext cx="4754217" cy="3394559"/>
          </a:xfrm>
        </p:spPr>
        <p:txBody>
          <a:bodyPr>
            <a:normAutofit/>
          </a:bodyPr>
          <a:lstStyle/>
          <a:p>
            <a:pPr marL="0" indent="0">
              <a:buNone/>
            </a:pPr>
            <a:r>
              <a:rPr lang="en-US" dirty="0"/>
              <a:t>Local: this file system </a:t>
            </a:r>
            <a:r>
              <a:rPr lang="en-US" i="1" dirty="0"/>
              <a:t>on your computer</a:t>
            </a:r>
            <a:endParaRPr lang="en-US" dirty="0"/>
          </a:p>
          <a:p>
            <a:pPr marL="0" indent="0">
              <a:buNone/>
            </a:pPr>
            <a:endParaRPr lang="en-US" dirty="0"/>
          </a:p>
          <a:p>
            <a:pPr marL="0" indent="0">
              <a:buNone/>
            </a:pPr>
            <a:r>
              <a:rPr lang="en-US" dirty="0"/>
              <a:t>Remote: this file system </a:t>
            </a:r>
            <a:r>
              <a:rPr lang="en-US" i="1" dirty="0"/>
              <a:t>on GitHub’s website</a:t>
            </a:r>
            <a:endParaRPr lang="en-US" dirty="0"/>
          </a:p>
          <a:p>
            <a:pPr marL="0" indent="0">
              <a:buNone/>
            </a:pPr>
            <a:endParaRPr lang="en-US" dirty="0"/>
          </a:p>
          <a:p>
            <a:pPr marL="0" indent="0">
              <a:buNone/>
            </a:pPr>
            <a:r>
              <a:rPr lang="en-US" dirty="0"/>
              <a:t>Remote will always have the </a:t>
            </a:r>
            <a:r>
              <a:rPr lang="en-US" dirty="0" err="1"/>
              <a:t>url</a:t>
            </a:r>
            <a:r>
              <a:rPr lang="en-US" dirty="0"/>
              <a:t> format </a:t>
            </a:r>
            <a:r>
              <a:rPr lang="en-US" i="1" dirty="0" err="1"/>
              <a:t>github.com</a:t>
            </a:r>
            <a:r>
              <a:rPr lang="en-US" i="1" dirty="0"/>
              <a:t>/&lt;user&gt;/&lt;repo&gt;</a:t>
            </a:r>
            <a:endParaRPr lang="en-US" dirty="0"/>
          </a:p>
        </p:txBody>
      </p:sp>
      <p:pic>
        <p:nvPicPr>
          <p:cNvPr id="6" name="Picture 5" descr="A screenshot of a computer&#10;&#10;Description automatically generated">
            <a:extLst>
              <a:ext uri="{FF2B5EF4-FFF2-40B4-BE49-F238E27FC236}">
                <a16:creationId xmlns:a16="http://schemas.microsoft.com/office/drawing/2014/main" id="{A27C4347-3364-3C5B-644E-436809179C12}"/>
              </a:ext>
            </a:extLst>
          </p:cNvPr>
          <p:cNvPicPr>
            <a:picLocks noChangeAspect="1"/>
          </p:cNvPicPr>
          <p:nvPr/>
        </p:nvPicPr>
        <p:blipFill>
          <a:blip r:embed="rId3"/>
          <a:stretch>
            <a:fillRect/>
          </a:stretch>
        </p:blipFill>
        <p:spPr>
          <a:xfrm>
            <a:off x="4985148" y="2507673"/>
            <a:ext cx="7080955" cy="3765270"/>
          </a:xfrm>
          <a:prstGeom prst="rect">
            <a:avLst/>
          </a:prstGeom>
        </p:spPr>
      </p:pic>
    </p:spTree>
    <p:extLst>
      <p:ext uri="{BB962C8B-B14F-4D97-AF65-F5344CB8AC3E}">
        <p14:creationId xmlns:p14="http://schemas.microsoft.com/office/powerpoint/2010/main" val="491674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B0B3F-ACCC-7E2E-F732-1F7BEDD4E951}"/>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8CDDA92E-598A-933B-841C-0892722DFDA3}"/>
              </a:ext>
            </a:extLst>
          </p:cNvPr>
          <p:cNvSpPr>
            <a:spLocks noGrp="1"/>
          </p:cNvSpPr>
          <p:nvPr>
            <p:ph idx="1"/>
          </p:nvPr>
        </p:nvSpPr>
        <p:spPr>
          <a:xfrm>
            <a:off x="680320" y="2407484"/>
            <a:ext cx="10794285" cy="4211029"/>
          </a:xfrm>
        </p:spPr>
        <p:txBody>
          <a:bodyPr/>
          <a:lstStyle/>
          <a:p>
            <a:r>
              <a:rPr lang="en-US" dirty="0"/>
              <a:t>Commits: how to make changes to a remote repository</a:t>
            </a:r>
          </a:p>
          <a:p>
            <a:endParaRPr lang="en-US" dirty="0"/>
          </a:p>
          <a:p>
            <a:r>
              <a:rPr lang="en-US" i="1" dirty="0"/>
              <a:t>git</a:t>
            </a:r>
            <a:r>
              <a:rPr lang="en-US" dirty="0"/>
              <a:t>: terminal application for interacting with a repository on GitHub</a:t>
            </a:r>
          </a:p>
          <a:p>
            <a:endParaRPr lang="en-US" dirty="0"/>
          </a:p>
          <a:p>
            <a:r>
              <a:rPr lang="en-US" dirty="0"/>
              <a:t>Branching: how to store the same file(s) in different states</a:t>
            </a:r>
          </a:p>
          <a:p>
            <a:endParaRPr lang="en-US" dirty="0"/>
          </a:p>
          <a:p>
            <a:r>
              <a:rPr lang="en-US" dirty="0"/>
              <a:t>GitHub websites</a:t>
            </a:r>
          </a:p>
          <a:p>
            <a:endParaRPr lang="en-US" dirty="0"/>
          </a:p>
          <a:p>
            <a:r>
              <a:rPr lang="en-US" dirty="0"/>
              <a:t>Setting up a repository: GitHub itself walks you through this</a:t>
            </a:r>
          </a:p>
        </p:txBody>
      </p:sp>
    </p:spTree>
    <p:extLst>
      <p:ext uri="{BB962C8B-B14F-4D97-AF65-F5344CB8AC3E}">
        <p14:creationId xmlns:p14="http://schemas.microsoft.com/office/powerpoint/2010/main" val="628509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6D0C6-6D33-40FF-0B05-8DD1D85BD299}"/>
              </a:ext>
            </a:extLst>
          </p:cNvPr>
          <p:cNvSpPr>
            <a:spLocks noGrp="1"/>
          </p:cNvSpPr>
          <p:nvPr>
            <p:ph type="title"/>
          </p:nvPr>
        </p:nvSpPr>
        <p:spPr/>
        <p:txBody>
          <a:bodyPr/>
          <a:lstStyle/>
          <a:p>
            <a:r>
              <a:rPr lang="en-US" dirty="0"/>
              <a:t>Commits</a:t>
            </a:r>
          </a:p>
        </p:txBody>
      </p:sp>
      <p:sp>
        <p:nvSpPr>
          <p:cNvPr id="3" name="Content Placeholder 2">
            <a:extLst>
              <a:ext uri="{FF2B5EF4-FFF2-40B4-BE49-F238E27FC236}">
                <a16:creationId xmlns:a16="http://schemas.microsoft.com/office/drawing/2014/main" id="{04EAC44D-4A6C-7D66-2E52-2E9C62A8EB07}"/>
              </a:ext>
            </a:extLst>
          </p:cNvPr>
          <p:cNvSpPr>
            <a:spLocks noGrp="1"/>
          </p:cNvSpPr>
          <p:nvPr>
            <p:ph idx="1"/>
          </p:nvPr>
        </p:nvSpPr>
        <p:spPr>
          <a:xfrm>
            <a:off x="302389" y="2531244"/>
            <a:ext cx="4766323" cy="3650850"/>
          </a:xfrm>
        </p:spPr>
        <p:txBody>
          <a:bodyPr/>
          <a:lstStyle/>
          <a:p>
            <a:pPr marL="0" indent="0">
              <a:buNone/>
            </a:pPr>
            <a:r>
              <a:rPr lang="en-US" dirty="0"/>
              <a:t>Bread and butter for making changes to a repository</a:t>
            </a:r>
          </a:p>
          <a:p>
            <a:pPr marL="0" indent="0">
              <a:buNone/>
            </a:pPr>
            <a:endParaRPr lang="en-US" dirty="0"/>
          </a:p>
          <a:p>
            <a:pPr marL="0" indent="0">
              <a:buNone/>
            </a:pPr>
            <a:r>
              <a:rPr lang="en-US" dirty="0"/>
              <a:t>A series of +’s and –’s within files</a:t>
            </a:r>
          </a:p>
          <a:p>
            <a:pPr lvl="1"/>
            <a:r>
              <a:rPr lang="en-US" dirty="0"/>
              <a:t>Current state of repository = sum of all commits across all files</a:t>
            </a:r>
          </a:p>
          <a:p>
            <a:pPr marL="0" indent="0">
              <a:buNone/>
            </a:pPr>
            <a:endParaRPr lang="en-US" dirty="0"/>
          </a:p>
          <a:p>
            <a:pPr marL="0" indent="0">
              <a:buNone/>
            </a:pPr>
            <a:r>
              <a:rPr lang="en-US" dirty="0"/>
              <a:t>Tracks bit-by-bit changes to binary files (e.g., PDFs)</a:t>
            </a:r>
          </a:p>
        </p:txBody>
      </p:sp>
      <p:pic>
        <p:nvPicPr>
          <p:cNvPr id="5" name="Picture 4">
            <a:extLst>
              <a:ext uri="{FF2B5EF4-FFF2-40B4-BE49-F238E27FC236}">
                <a16:creationId xmlns:a16="http://schemas.microsoft.com/office/drawing/2014/main" id="{DE1F0CB1-C236-0E2E-92F0-EF4A3B81EA95}"/>
              </a:ext>
            </a:extLst>
          </p:cNvPr>
          <p:cNvPicPr>
            <a:picLocks noChangeAspect="1"/>
          </p:cNvPicPr>
          <p:nvPr/>
        </p:nvPicPr>
        <p:blipFill>
          <a:blip r:embed="rId3"/>
          <a:srcRect/>
          <a:stretch/>
        </p:blipFill>
        <p:spPr>
          <a:xfrm>
            <a:off x="5217798" y="3023880"/>
            <a:ext cx="6741387" cy="2665579"/>
          </a:xfrm>
          <a:prstGeom prst="rect">
            <a:avLst/>
          </a:prstGeom>
        </p:spPr>
      </p:pic>
    </p:spTree>
    <p:extLst>
      <p:ext uri="{BB962C8B-B14F-4D97-AF65-F5344CB8AC3E}">
        <p14:creationId xmlns:p14="http://schemas.microsoft.com/office/powerpoint/2010/main" val="695824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6D0C6-6D33-40FF-0B05-8DD1D85BD299}"/>
              </a:ext>
            </a:extLst>
          </p:cNvPr>
          <p:cNvSpPr>
            <a:spLocks noGrp="1"/>
          </p:cNvSpPr>
          <p:nvPr>
            <p:ph type="title"/>
          </p:nvPr>
        </p:nvSpPr>
        <p:spPr/>
        <p:txBody>
          <a:bodyPr/>
          <a:lstStyle/>
          <a:p>
            <a:r>
              <a:rPr lang="en-US" dirty="0"/>
              <a:t>Commits</a:t>
            </a:r>
          </a:p>
        </p:txBody>
      </p:sp>
      <p:sp>
        <p:nvSpPr>
          <p:cNvPr id="3" name="Content Placeholder 2">
            <a:extLst>
              <a:ext uri="{FF2B5EF4-FFF2-40B4-BE49-F238E27FC236}">
                <a16:creationId xmlns:a16="http://schemas.microsoft.com/office/drawing/2014/main" id="{04EAC44D-4A6C-7D66-2E52-2E9C62A8EB07}"/>
              </a:ext>
            </a:extLst>
          </p:cNvPr>
          <p:cNvSpPr>
            <a:spLocks noGrp="1"/>
          </p:cNvSpPr>
          <p:nvPr>
            <p:ph idx="1"/>
          </p:nvPr>
        </p:nvSpPr>
        <p:spPr>
          <a:xfrm>
            <a:off x="546506" y="3256049"/>
            <a:ext cx="4239793" cy="2201239"/>
          </a:xfrm>
        </p:spPr>
        <p:txBody>
          <a:bodyPr/>
          <a:lstStyle/>
          <a:p>
            <a:pPr marL="0" indent="0">
              <a:buNone/>
            </a:pPr>
            <a:r>
              <a:rPr lang="en-US" dirty="0"/>
              <a:t>That’s about all there is to it!</a:t>
            </a:r>
          </a:p>
          <a:p>
            <a:pPr marL="0" indent="0">
              <a:buNone/>
            </a:pPr>
            <a:endParaRPr lang="en-US" dirty="0"/>
          </a:p>
          <a:p>
            <a:pPr marL="0" indent="0">
              <a:buNone/>
            </a:pPr>
            <a:r>
              <a:rPr lang="en-US" dirty="0"/>
              <a:t>All of this happens </a:t>
            </a:r>
            <a:r>
              <a:rPr lang="en-US" i="1" dirty="0"/>
              <a:t>after</a:t>
            </a:r>
            <a:r>
              <a:rPr lang="en-US" dirty="0"/>
              <a:t> you’re ready to upload changes to your files</a:t>
            </a:r>
          </a:p>
        </p:txBody>
      </p:sp>
      <p:pic>
        <p:nvPicPr>
          <p:cNvPr id="5" name="Picture 4">
            <a:extLst>
              <a:ext uri="{FF2B5EF4-FFF2-40B4-BE49-F238E27FC236}">
                <a16:creationId xmlns:a16="http://schemas.microsoft.com/office/drawing/2014/main" id="{DE1F0CB1-C236-0E2E-92F0-EF4A3B81EA95}"/>
              </a:ext>
            </a:extLst>
          </p:cNvPr>
          <p:cNvPicPr>
            <a:picLocks noChangeAspect="1"/>
          </p:cNvPicPr>
          <p:nvPr/>
        </p:nvPicPr>
        <p:blipFill>
          <a:blip r:embed="rId3"/>
          <a:srcRect/>
          <a:stretch/>
        </p:blipFill>
        <p:spPr>
          <a:xfrm>
            <a:off x="5217798" y="3023880"/>
            <a:ext cx="6741387" cy="2665579"/>
          </a:xfrm>
          <a:prstGeom prst="rect">
            <a:avLst/>
          </a:prstGeom>
        </p:spPr>
      </p:pic>
    </p:spTree>
    <p:extLst>
      <p:ext uri="{BB962C8B-B14F-4D97-AF65-F5344CB8AC3E}">
        <p14:creationId xmlns:p14="http://schemas.microsoft.com/office/powerpoint/2010/main" val="3206558222"/>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611</TotalTime>
  <Words>4062</Words>
  <Application>Microsoft Macintosh PowerPoint</Application>
  <PresentationFormat>Widescreen</PresentationFormat>
  <Paragraphs>318</Paragraphs>
  <Slides>32</Slides>
  <Notes>31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Times New Roman</vt:lpstr>
      <vt:lpstr>Trebuchet MS</vt:lpstr>
      <vt:lpstr>Berlin</vt:lpstr>
      <vt:lpstr>GitHub</vt:lpstr>
      <vt:lpstr>What is GitHub?</vt:lpstr>
      <vt:lpstr>What can you do with GitHub?</vt:lpstr>
      <vt:lpstr>Why learn it now?</vt:lpstr>
      <vt:lpstr>Repositories</vt:lpstr>
      <vt:lpstr>Repositories: Local vs. Remote</vt:lpstr>
      <vt:lpstr>Objectives</vt:lpstr>
      <vt:lpstr>Commits</vt:lpstr>
      <vt:lpstr>Commits</vt:lpstr>
      <vt:lpstr>git: Managing Repositories</vt:lpstr>
      <vt:lpstr>git mv and git rm</vt:lpstr>
      <vt:lpstr>git status: Which files have updates?</vt:lpstr>
      <vt:lpstr>The .gitignore file</vt:lpstr>
      <vt:lpstr>git add and git restore</vt:lpstr>
      <vt:lpstr>git commit</vt:lpstr>
      <vt:lpstr>git push and git pull</vt:lpstr>
      <vt:lpstr>git gud: for when coding is as hard as Dark Souls</vt:lpstr>
      <vt:lpstr>Branches</vt:lpstr>
      <vt:lpstr>git branch: Displays which branch you’re on</vt:lpstr>
      <vt:lpstr>git switch</vt:lpstr>
      <vt:lpstr>git branch: A new branch</vt:lpstr>
      <vt:lpstr>Merging branches</vt:lpstr>
      <vt:lpstr>How Researchers Benefit from GitHub</vt:lpstr>
      <vt:lpstr>GitHub Pages: An easy way to deploy websites</vt:lpstr>
      <vt:lpstr>GitHub Pages: An easy way to deploy websites</vt:lpstr>
      <vt:lpstr>GitHub Pages: An easy way to deploy websites</vt:lpstr>
      <vt:lpstr>GitHub Pages: An easy way to deploy websites</vt:lpstr>
      <vt:lpstr>Creating a repository</vt:lpstr>
      <vt:lpstr>Creating a repository</vt:lpstr>
      <vt:lpstr>Creating a repository</vt:lpstr>
      <vt:lpstr>Creating a repository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Johnson, James William</dc:creator>
  <cp:lastModifiedBy>Johnson, James</cp:lastModifiedBy>
  <cp:revision>447</cp:revision>
  <dcterms:created xsi:type="dcterms:W3CDTF">2020-02-27T18:08:37Z</dcterms:created>
  <dcterms:modified xsi:type="dcterms:W3CDTF">2023-05-17T17:30:01Z</dcterms:modified>
</cp:coreProperties>
</file>

<file path=docProps/thumbnail.jpeg>
</file>